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68" r:id="rId3"/>
    <p:sldId id="265" r:id="rId4"/>
    <p:sldId id="257" r:id="rId5"/>
    <p:sldId id="263" r:id="rId6"/>
    <p:sldId id="258" r:id="rId7"/>
    <p:sldId id="267" r:id="rId8"/>
    <p:sldId id="264" r:id="rId9"/>
    <p:sldId id="266" r:id="rId10"/>
    <p:sldId id="269" r:id="rId11"/>
    <p:sldId id="262" r:id="rId12"/>
    <p:sldId id="261"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ｲﾘｴ ﾕｳｷ" initials="ｲﾕ" lastIdx="1" clrIdx="0">
    <p:extLst>
      <p:ext uri="{19B8F6BF-5375-455C-9EA6-DF929625EA0E}">
        <p15:presenceInfo xmlns:p15="http://schemas.microsoft.com/office/powerpoint/2012/main" userId="S-1-5-21-1260648987-95143694-3687388490-39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4" autoAdjust="0"/>
    <p:restoredTop sz="94660"/>
  </p:normalViewPr>
  <p:slideViewPr>
    <p:cSldViewPr snapToGrid="0">
      <p:cViewPr varScale="1">
        <p:scale>
          <a:sx n="92" d="100"/>
          <a:sy n="92" d="100"/>
        </p:scale>
        <p:origin x="5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0T16:10:58.012" idx="1">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96848D-6939-41C5-9CED-7062CB2A0F9A}" type="datetimeFigureOut">
              <a:rPr kumimoji="1" lang="ja-JP" altLang="en-US" smtClean="0"/>
              <a:t>2017/1/26</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DB2DD-6B17-41A6-8975-2B325D733F04}" type="slidenum">
              <a:rPr kumimoji="1" lang="ja-JP" altLang="en-US" smtClean="0"/>
              <a:t>‹#›</a:t>
            </a:fld>
            <a:endParaRPr kumimoji="1" lang="ja-JP" altLang="en-US"/>
          </a:p>
        </p:txBody>
      </p:sp>
    </p:spTree>
    <p:extLst>
      <p:ext uri="{BB962C8B-B14F-4D97-AF65-F5344CB8AC3E}">
        <p14:creationId xmlns:p14="http://schemas.microsoft.com/office/powerpoint/2010/main" val="310385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25501-6EC0-4C11-8C01-62D4AFF0A8A0}" type="datetimeFigureOut">
              <a:rPr kumimoji="1" lang="ja-JP" altLang="en-US" smtClean="0"/>
              <a:t>2017/1/26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B561F-E13A-4543-A107-7EA98A311069}" type="slidenum">
              <a:rPr kumimoji="1" lang="ja-JP" altLang="en-US" smtClean="0"/>
              <a:t>‹#›</a:t>
            </a:fld>
            <a:endParaRPr kumimoji="1" lang="ja-JP" altLang="en-US"/>
          </a:p>
        </p:txBody>
      </p:sp>
    </p:spTree>
    <p:extLst>
      <p:ext uri="{BB962C8B-B14F-4D97-AF65-F5344CB8AC3E}">
        <p14:creationId xmlns:p14="http://schemas.microsoft.com/office/powerpoint/2010/main" val="2245645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CB561F-E13A-4543-A107-7EA98A311069}" type="slidenum">
              <a:rPr kumimoji="1" lang="ja-JP" altLang="en-US" smtClean="0"/>
              <a:t>1</a:t>
            </a:fld>
            <a:endParaRPr kumimoji="1" lang="ja-JP" altLang="en-US"/>
          </a:p>
        </p:txBody>
      </p:sp>
    </p:spTree>
    <p:extLst>
      <p:ext uri="{BB962C8B-B14F-4D97-AF65-F5344CB8AC3E}">
        <p14:creationId xmlns:p14="http://schemas.microsoft.com/office/powerpoint/2010/main" val="399788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CB561F-E13A-4543-A107-7EA98A311069}" type="slidenum">
              <a:rPr kumimoji="1" lang="ja-JP" altLang="en-US" smtClean="0"/>
              <a:t>4</a:t>
            </a:fld>
            <a:endParaRPr kumimoji="1" lang="ja-JP" altLang="en-US"/>
          </a:p>
        </p:txBody>
      </p:sp>
    </p:spTree>
    <p:extLst>
      <p:ext uri="{BB962C8B-B14F-4D97-AF65-F5344CB8AC3E}">
        <p14:creationId xmlns:p14="http://schemas.microsoft.com/office/powerpoint/2010/main" val="253716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22B9FDF-85A1-4FE9-94B1-1DD371E3400A}"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181497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15E600-BCD3-444E-AA4B-ADB6FC6A607F}" type="datetime1">
              <a:rPr kumimoji="1" lang="ja-JP" altLang="en-US" smtClean="0"/>
              <a:t>2017/1/26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33751357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15E600-BCD3-444E-AA4B-ADB6FC6A607F}"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7998661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15E600-BCD3-444E-AA4B-ADB6FC6A607F}"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722258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15E600-BCD3-444E-AA4B-ADB6FC6A607F}"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39983865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15E600-BCD3-444E-AA4B-ADB6FC6A607F}" type="datetime1">
              <a:rPr kumimoji="1" lang="ja-JP" altLang="en-US" smtClean="0"/>
              <a:t>2017/1/26</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66620278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15E600-BCD3-444E-AA4B-ADB6FC6A607F}" type="datetime1">
              <a:rPr kumimoji="1" lang="ja-JP" altLang="en-US" smtClean="0"/>
              <a:t>2017/1/26</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5675919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889759-A131-40F6-BA31-B37D252DBD6F}"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92779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F979D-2A50-4D18-B3C9-182ED39BF534}"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48134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489C9724-62D5-44AE-84ED-4463F130025D}"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65481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A9955A4-9912-472B-A8CF-D29F4A835C07}"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81036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2D252B5-7BF9-4DDC-B720-80E40EDA1709}" type="datetime1">
              <a:rPr kumimoji="1" lang="ja-JP" altLang="en-US" smtClean="0"/>
              <a:t>2017/1/26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10249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C26B52A-E02D-4328-B862-ABC8942A5346}" type="datetime1">
              <a:rPr kumimoji="1" lang="ja-JP" altLang="en-US" smtClean="0"/>
              <a:t>2017/1/26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65631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207EB83E-CDCD-4C52-BB85-F87FD31B52E1}" type="datetime1">
              <a:rPr kumimoji="1" lang="ja-JP" altLang="en-US" smtClean="0"/>
              <a:t>2017/1/26</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323418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7A675E-A9BE-4B5D-BF56-0A0311F44FAD}" type="datetime1">
              <a:rPr kumimoji="1" lang="ja-JP" altLang="en-US" smtClean="0"/>
              <a:t>2017/1/26</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6354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FDFCAE54-DE7E-4EFF-8529-9434D2D12456}" type="datetime1">
              <a:rPr kumimoji="1" lang="ja-JP" altLang="en-US" smtClean="0"/>
              <a:t>2017/1/26</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350592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F46C832-2AEE-41C0-92D3-A25B28386B9B}" type="datetime1">
              <a:rPr kumimoji="1" lang="ja-JP" altLang="en-US" smtClean="0"/>
              <a:t>2017/1/26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6231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F15E600-BCD3-444E-AA4B-ADB6FC6A607F}" type="datetime1">
              <a:rPr kumimoji="1" lang="ja-JP" altLang="en-US" smtClean="0"/>
              <a:t>2017/1/26</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3C5380-3760-409F-AF23-A75532C701FB}" type="slidenum">
              <a:rPr kumimoji="1" lang="ja-JP" altLang="en-US" smtClean="0"/>
              <a:t>‹#›</a:t>
            </a:fld>
            <a:endParaRPr kumimoji="1" lang="ja-JP" altLang="en-US"/>
          </a:p>
        </p:txBody>
      </p:sp>
    </p:spTree>
    <p:extLst>
      <p:ext uri="{BB962C8B-B14F-4D97-AF65-F5344CB8AC3E}">
        <p14:creationId xmlns:p14="http://schemas.microsoft.com/office/powerpoint/2010/main" val="24586124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2339" y="1269154"/>
            <a:ext cx="10058400" cy="3566160"/>
          </a:xfrm>
        </p:spPr>
        <p:txBody>
          <a:bodyPr/>
          <a:lstStyle/>
          <a:p>
            <a:pPr algn="ctr"/>
            <a:r>
              <a:rPr kumimoji="1" lang="ja-JP" altLang="en-US" dirty="0" smtClean="0">
                <a:latin typeface="HGPｺﾞｼｯｸE" panose="020B0900000000000000" pitchFamily="50" charset="-128"/>
                <a:ea typeface="HGPｺﾞｼｯｸE" panose="020B0900000000000000" pitchFamily="50" charset="-128"/>
              </a:rPr>
              <a:t>Ｔｈｉｓ　ｉｓ　ＫＡＮＳＡＩ</a:t>
            </a:r>
            <a:r>
              <a:rPr kumimoji="1" lang="en-US" altLang="ja-JP" dirty="0" smtClean="0">
                <a:latin typeface="HGPｺﾞｼｯｸE" panose="020B0900000000000000" pitchFamily="50" charset="-128"/>
                <a:ea typeface="HGPｺﾞｼｯｸE" panose="020B0900000000000000" pitchFamily="50" charset="-128"/>
              </a:rPr>
              <a:t/>
            </a:r>
            <a:br>
              <a:rPr kumimoji="1" lang="en-US" altLang="ja-JP" dirty="0" smtClean="0">
                <a:latin typeface="HGPｺﾞｼｯｸE" panose="020B0900000000000000" pitchFamily="50" charset="-128"/>
                <a:ea typeface="HGPｺﾞｼｯｸE" panose="020B0900000000000000" pitchFamily="50" charset="-128"/>
              </a:rPr>
            </a:br>
            <a:r>
              <a:rPr kumimoji="1" lang="ja-JP" altLang="en-US" sz="3600" dirty="0" smtClean="0">
                <a:latin typeface="HGPｺﾞｼｯｸE" panose="020B0900000000000000" pitchFamily="50" charset="-128"/>
                <a:ea typeface="HGPｺﾞｼｯｸE" panose="020B0900000000000000" pitchFamily="50" charset="-128"/>
              </a:rPr>
              <a:t>「公共交通機関の利用の促しと</a:t>
            </a:r>
            <a:r>
              <a:rPr kumimoji="1" lang="en-US" altLang="ja-JP" sz="3600" dirty="0" smtClean="0">
                <a:latin typeface="HGPｺﾞｼｯｸE" panose="020B0900000000000000" pitchFamily="50" charset="-128"/>
                <a:ea typeface="HGPｺﾞｼｯｸE" panose="020B0900000000000000" pitchFamily="50" charset="-128"/>
              </a:rPr>
              <a:t/>
            </a:r>
            <a:br>
              <a:rPr kumimoji="1" lang="en-US" altLang="ja-JP" sz="3600" dirty="0" smtClean="0">
                <a:latin typeface="HGPｺﾞｼｯｸE" panose="020B0900000000000000" pitchFamily="50" charset="-128"/>
                <a:ea typeface="HGPｺﾞｼｯｸE" panose="020B0900000000000000" pitchFamily="50" charset="-128"/>
              </a:rPr>
            </a:br>
            <a:r>
              <a:rPr lang="ja-JP" altLang="en-US" sz="3600" dirty="0" smtClean="0">
                <a:latin typeface="HGPｺﾞｼｯｸE" panose="020B0900000000000000" pitchFamily="50" charset="-128"/>
                <a:ea typeface="HGPｺﾞｼｯｸE" panose="020B0900000000000000" pitchFamily="50" charset="-128"/>
              </a:rPr>
              <a:t>ＷＭＧ参加者に向けた楽しみの提案」</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1"/>
          </p:nvPr>
        </p:nvSpPr>
        <p:spPr>
          <a:xfrm>
            <a:off x="362271" y="5041052"/>
            <a:ext cx="10992196" cy="1373682"/>
          </a:xfrm>
        </p:spPr>
        <p:txBody>
          <a:bodyPr>
            <a:normAutofit/>
          </a:bodyPr>
          <a:lstStyle/>
          <a:p>
            <a:r>
              <a:rPr kumimoji="1" lang="ja-JP" altLang="en-US" sz="2800" dirty="0" smtClean="0">
                <a:latin typeface="HGS明朝E" panose="02020900000000000000" pitchFamily="18" charset="-128"/>
                <a:ea typeface="HGS明朝E" panose="02020900000000000000" pitchFamily="18" charset="-128"/>
              </a:rPr>
              <a:t>京都外国語大学 </a:t>
            </a:r>
            <a:r>
              <a:rPr kumimoji="1" lang="en-US" altLang="ja-JP" sz="2800" dirty="0" smtClean="0">
                <a:latin typeface="HGS明朝E" panose="02020900000000000000" pitchFamily="18" charset="-128"/>
                <a:ea typeface="HGS明朝E" panose="02020900000000000000" pitchFamily="18" charset="-128"/>
              </a:rPr>
              <a:t>Team b</a:t>
            </a:r>
            <a:r>
              <a:rPr lang="en-US" altLang="ja-JP" dirty="0" smtClean="0">
                <a:latin typeface="HGS明朝E" panose="02020900000000000000" pitchFamily="18" charset="-128"/>
                <a:ea typeface="HGS明朝E" panose="02020900000000000000" pitchFamily="18" charset="-128"/>
              </a:rPr>
              <a:t>	</a:t>
            </a:r>
          </a:p>
          <a:p>
            <a:r>
              <a:rPr kumimoji="1" lang="ja-JP" altLang="en-US" sz="2800" dirty="0" smtClean="0">
                <a:latin typeface="HGS明朝E" panose="02020900000000000000" pitchFamily="18" charset="-128"/>
                <a:ea typeface="HGS明朝E" panose="02020900000000000000" pitchFamily="18" charset="-128"/>
              </a:rPr>
              <a:t>入江有貴</a:t>
            </a:r>
            <a:r>
              <a:rPr lang="ja-JP" altLang="en-US" sz="2800" dirty="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福岡未菜</a:t>
            </a:r>
            <a:r>
              <a:rPr lang="ja-JP" altLang="en-US" sz="2800" dirty="0">
                <a:latin typeface="HGS明朝E" panose="02020900000000000000" pitchFamily="18" charset="-128"/>
                <a:ea typeface="HGS明朝E" panose="02020900000000000000" pitchFamily="18" charset="-128"/>
              </a:rPr>
              <a:t>　</a:t>
            </a:r>
            <a:r>
              <a:rPr kumimoji="1" lang="ja-JP" altLang="en-US" sz="2800" dirty="0" smtClean="0">
                <a:latin typeface="HGS明朝E" panose="02020900000000000000" pitchFamily="18" charset="-128"/>
                <a:ea typeface="HGS明朝E" panose="02020900000000000000" pitchFamily="18" charset="-128"/>
              </a:rPr>
              <a:t>森本大志　</a:t>
            </a:r>
            <a:r>
              <a:rPr lang="ja-JP" altLang="en-US" sz="2800" dirty="0" smtClean="0">
                <a:latin typeface="HGS明朝E" panose="02020900000000000000" pitchFamily="18" charset="-128"/>
                <a:ea typeface="HGS明朝E" panose="02020900000000000000" pitchFamily="18" charset="-128"/>
              </a:rPr>
              <a:t>岡本智那</a:t>
            </a:r>
            <a:r>
              <a:rPr lang="ja-JP" altLang="en-US" sz="2800" dirty="0">
                <a:latin typeface="HGS明朝E" panose="02020900000000000000" pitchFamily="18" charset="-128"/>
                <a:ea typeface="HGS明朝E" panose="02020900000000000000" pitchFamily="18" charset="-128"/>
              </a:rPr>
              <a:t>　</a:t>
            </a:r>
            <a:r>
              <a:rPr kumimoji="1" lang="ja-JP" altLang="en-US" sz="2800" dirty="0" smtClean="0">
                <a:latin typeface="HGS明朝E" panose="02020900000000000000" pitchFamily="18" charset="-128"/>
                <a:ea typeface="HGS明朝E" panose="02020900000000000000" pitchFamily="18" charset="-128"/>
              </a:rPr>
              <a:t>荒井亮祐</a:t>
            </a:r>
            <a:endParaRPr kumimoji="1" lang="ja-JP" altLang="en-US" sz="2800" dirty="0">
              <a:latin typeface="HGS明朝E" panose="02020900000000000000" pitchFamily="18" charset="-128"/>
              <a:ea typeface="HGS明朝E" panose="02020900000000000000" pitchFamily="18" charset="-128"/>
            </a:endParaRPr>
          </a:p>
        </p:txBody>
      </p:sp>
      <p:sp>
        <p:nvSpPr>
          <p:cNvPr id="7" name="スライド番号プレースホルダー 6"/>
          <p:cNvSpPr>
            <a:spLocks noGrp="1"/>
          </p:cNvSpPr>
          <p:nvPr>
            <p:ph type="sldNum" sz="quarter" idx="12"/>
          </p:nvPr>
        </p:nvSpPr>
        <p:spPr/>
        <p:txBody>
          <a:bodyPr/>
          <a:lstStyle/>
          <a:p>
            <a:fld id="{D43C5380-3760-409F-AF23-A75532C701FB}" type="slidenum">
              <a:rPr kumimoji="1" lang="ja-JP" altLang="en-US" smtClean="0"/>
              <a:t>1</a:t>
            </a:fld>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6912">
            <a:off x="7356437" y="374277"/>
            <a:ext cx="2517700" cy="188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60494">
            <a:off x="194465" y="439746"/>
            <a:ext cx="2343119" cy="1757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33850">
            <a:off x="10226103" y="4692522"/>
            <a:ext cx="1316119" cy="1970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378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ＳＮＳを使ったメリット</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ＳＮＳを使うことによってＷＭＧに関心を持つ年代層が広がる</a:t>
            </a:r>
            <a:endParaRPr lang="en-US" altLang="ja-JP" dirty="0" smtClean="0"/>
          </a:p>
          <a:p>
            <a:pPr marL="0" indent="0">
              <a:buNone/>
            </a:pPr>
            <a:endParaRPr lang="en-US" altLang="ja-JP" dirty="0" smtClean="0"/>
          </a:p>
          <a:p>
            <a:r>
              <a:rPr lang="ja-JP" altLang="en-US" dirty="0" smtClean="0"/>
              <a:t>リアルタイム性が高くリツイート機能などを持つためで拡散力が高い</a:t>
            </a:r>
            <a:endParaRPr lang="en-US" altLang="ja-JP" dirty="0" smtClean="0"/>
          </a:p>
          <a:p>
            <a:pPr marL="0" indent="0">
              <a:buNone/>
            </a:pPr>
            <a:endParaRPr lang="en-US" altLang="ja-JP" dirty="0" smtClean="0"/>
          </a:p>
          <a:p>
            <a:r>
              <a:rPr lang="ja-JP" altLang="en-US" dirty="0" smtClean="0"/>
              <a:t>公式アカウントを作ることによって日本だけでなく海外にも簡単に発信できる</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10</a:t>
            </a:fld>
            <a:endParaRPr kumimoji="1" lang="ja-JP" altLang="en-US"/>
          </a:p>
        </p:txBody>
      </p:sp>
    </p:spTree>
    <p:extLst>
      <p:ext uri="{BB962C8B-B14F-4D97-AF65-F5344CB8AC3E}">
        <p14:creationId xmlns:p14="http://schemas.microsoft.com/office/powerpoint/2010/main" val="273735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9404723" cy="1105149"/>
          </a:xfrm>
        </p:spPr>
        <p:txBody>
          <a:bodyPr/>
          <a:lstStyle/>
          <a:p>
            <a:r>
              <a:rPr lang="ja-JP" altLang="en-US" dirty="0" smtClean="0"/>
              <a:t>まと</a:t>
            </a:r>
            <a:r>
              <a:rPr lang="ja-JP" altLang="en-US" dirty="0"/>
              <a:t>め</a:t>
            </a:r>
            <a:endParaRPr kumimoji="1" lang="ja-JP" altLang="en-US" dirty="0"/>
          </a:p>
        </p:txBody>
      </p:sp>
      <p:sp>
        <p:nvSpPr>
          <p:cNvPr id="3" name="コンテンツ プレースホルダー 2"/>
          <p:cNvSpPr>
            <a:spLocks noGrp="1"/>
          </p:cNvSpPr>
          <p:nvPr>
            <p:ph idx="1"/>
          </p:nvPr>
        </p:nvSpPr>
        <p:spPr>
          <a:xfrm>
            <a:off x="1097280" y="1845734"/>
            <a:ext cx="10236468" cy="4023360"/>
          </a:xfrm>
        </p:spPr>
        <p:txBody>
          <a:bodyPr/>
          <a:lstStyle/>
          <a:p>
            <a:pPr marL="0" indent="0">
              <a:buNone/>
            </a:pPr>
            <a:r>
              <a:rPr kumimoji="1" lang="ja-JP" altLang="en-US" dirty="0" smtClean="0"/>
              <a:t>期待できる効果</a:t>
            </a:r>
            <a:endParaRPr kumimoji="1" lang="en-US" altLang="ja-JP" dirty="0" smtClean="0"/>
          </a:p>
          <a:p>
            <a:r>
              <a:rPr kumimoji="1" lang="ja-JP" altLang="en-US" dirty="0" smtClean="0"/>
              <a:t>公共交通機関の利用者を増やすことで自動車の渋滞を少しでも緩和する</a:t>
            </a:r>
            <a:r>
              <a:rPr lang="ja-JP" altLang="en-US" dirty="0" smtClean="0"/>
              <a:t>ことが出来る。</a:t>
            </a:r>
            <a:endParaRPr lang="en-US" altLang="ja-JP" dirty="0" smtClean="0"/>
          </a:p>
          <a:p>
            <a:pPr marL="0" indent="0">
              <a:buNone/>
            </a:pPr>
            <a:endParaRPr lang="en-US" altLang="ja-JP" dirty="0" smtClean="0"/>
          </a:p>
          <a:p>
            <a:r>
              <a:rPr kumimoji="1" lang="ja-JP" altLang="en-US" dirty="0" smtClean="0"/>
              <a:t>お土産店などで買い物をしてもらうことで地域</a:t>
            </a:r>
            <a:r>
              <a:rPr lang="ja-JP" altLang="en-US" dirty="0" smtClean="0"/>
              <a:t>の特産物や工芸品を知ってもらうと同時に地域や町にお金を落としてもらうことで地域活性化に</a:t>
            </a:r>
            <a:r>
              <a:rPr lang="ja-JP" altLang="en-US" smtClean="0"/>
              <a:t>つながる。</a:t>
            </a:r>
            <a:endParaRPr lang="en-US" altLang="ja-JP" dirty="0" smtClean="0"/>
          </a:p>
          <a:p>
            <a:endParaRPr lang="en-US" altLang="ja-JP" dirty="0" smtClean="0"/>
          </a:p>
          <a:p>
            <a:r>
              <a:rPr lang="ja-JP" altLang="en-US" dirty="0" smtClean="0"/>
              <a:t>ＳＮＳを使うことによってＷＭＧの認知度が高まる。</a:t>
            </a:r>
            <a:endParaRPr lang="en-US" altLang="ja-JP" dirty="0" smtClean="0"/>
          </a:p>
          <a:p>
            <a:pPr marL="0" indent="0">
              <a:buNone/>
            </a:pPr>
            <a:endParaRPr kumimoji="1" lang="en-US" altLang="ja-JP"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11</a:t>
            </a:fld>
            <a:endParaRPr kumimoji="1" lang="ja-JP" altLang="en-US"/>
          </a:p>
        </p:txBody>
      </p:sp>
    </p:spTree>
    <p:extLst>
      <p:ext uri="{BB962C8B-B14F-4D97-AF65-F5344CB8AC3E}">
        <p14:creationId xmlns:p14="http://schemas.microsoft.com/office/powerpoint/2010/main" val="4150174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42634" y="2973981"/>
            <a:ext cx="7346373" cy="707886"/>
          </a:xfrm>
          <a:prstGeom prst="rect">
            <a:avLst/>
          </a:prstGeom>
          <a:noFill/>
        </p:spPr>
        <p:txBody>
          <a:bodyPr wrap="square" rtlCol="0">
            <a:spAutoFit/>
          </a:bodyPr>
          <a:lstStyle/>
          <a:p>
            <a:r>
              <a:rPr lang="ja-JP" altLang="en-US" sz="4000" dirty="0" smtClean="0"/>
              <a:t>ご清聴ありがとうございました。</a:t>
            </a:r>
            <a:endParaRPr lang="en-US" altLang="ja-JP" sz="4000" dirty="0" smtClean="0"/>
          </a:p>
        </p:txBody>
      </p:sp>
      <p:sp>
        <p:nvSpPr>
          <p:cNvPr id="2" name="スライド番号プレースホルダー 1"/>
          <p:cNvSpPr>
            <a:spLocks noGrp="1"/>
          </p:cNvSpPr>
          <p:nvPr>
            <p:ph type="sldNum" sz="quarter" idx="12"/>
          </p:nvPr>
        </p:nvSpPr>
        <p:spPr/>
        <p:txBody>
          <a:bodyPr/>
          <a:lstStyle/>
          <a:p>
            <a:fld id="{D43C5380-3760-409F-AF23-A75532C701FB}" type="slidenum">
              <a:rPr kumimoji="1" lang="ja-JP" altLang="en-US" smtClean="0"/>
              <a:t>12</a:t>
            </a:fld>
            <a:endParaRPr kumimoji="1" lang="ja-JP" altLang="en-US"/>
          </a:p>
        </p:txBody>
      </p:sp>
    </p:spTree>
    <p:extLst>
      <p:ext uri="{BB962C8B-B14F-4D97-AF65-F5344CB8AC3E}">
        <p14:creationId xmlns:p14="http://schemas.microsoft.com/office/powerpoint/2010/main" val="212111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はじめに</a:t>
            </a:r>
            <a:endParaRPr kumimoji="1" lang="en-US" altLang="ja-JP" dirty="0" smtClean="0"/>
          </a:p>
          <a:p>
            <a:r>
              <a:rPr kumimoji="1" lang="ja-JP" altLang="en-US" dirty="0" smtClean="0"/>
              <a:t>ＱＲコードを使った参加方法①</a:t>
            </a:r>
            <a:r>
              <a:rPr lang="ja-JP" altLang="en-US" dirty="0" smtClean="0"/>
              <a:t>②③</a:t>
            </a:r>
            <a:endParaRPr kumimoji="1" lang="en-US" altLang="ja-JP" dirty="0" smtClean="0"/>
          </a:p>
          <a:p>
            <a:r>
              <a:rPr lang="ja-JP" altLang="en-US" dirty="0"/>
              <a:t>ＱＲコードを</a:t>
            </a:r>
            <a:r>
              <a:rPr lang="ja-JP" altLang="en-US" dirty="0" smtClean="0"/>
              <a:t>使ったメリット</a:t>
            </a:r>
            <a:endParaRPr lang="en-US" altLang="ja-JP" dirty="0" smtClean="0"/>
          </a:p>
          <a:p>
            <a:r>
              <a:rPr lang="ja-JP" altLang="en-US" dirty="0" smtClean="0"/>
              <a:t>ＳＮＳを</a:t>
            </a:r>
            <a:r>
              <a:rPr lang="ja-JP" altLang="en-US" dirty="0"/>
              <a:t>使った参加方法</a:t>
            </a:r>
            <a:r>
              <a:rPr lang="ja-JP" altLang="en-US" dirty="0" smtClean="0"/>
              <a:t>①②</a:t>
            </a:r>
            <a:endParaRPr lang="en-US" altLang="ja-JP" dirty="0" smtClean="0"/>
          </a:p>
          <a:p>
            <a:r>
              <a:rPr lang="ja-JP" altLang="en-US" dirty="0" smtClean="0"/>
              <a:t>ＳＮＳを使ったメリット</a:t>
            </a:r>
            <a:endParaRPr lang="en-US" altLang="ja-JP" dirty="0" smtClean="0"/>
          </a:p>
          <a:p>
            <a:r>
              <a:rPr lang="ja-JP" altLang="en-US" dirty="0" smtClean="0"/>
              <a:t>まとめ</a:t>
            </a:r>
            <a:endParaRPr lang="en-US" altLang="ja-JP" dirty="0" smtClean="0"/>
          </a:p>
          <a:p>
            <a:endParaRPr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2</a:t>
            </a:fld>
            <a:endParaRPr kumimoji="1" lang="ja-JP" altLang="en-US"/>
          </a:p>
        </p:txBody>
      </p:sp>
    </p:spTree>
    <p:extLst>
      <p:ext uri="{BB962C8B-B14F-4D97-AF65-F5344CB8AC3E}">
        <p14:creationId xmlns:p14="http://schemas.microsoft.com/office/powerpoint/2010/main" val="230640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316090" y="2052918"/>
            <a:ext cx="11074400" cy="4195481"/>
          </a:xfrm>
        </p:spPr>
        <p:txBody>
          <a:bodyPr/>
          <a:lstStyle/>
          <a:p>
            <a:pPr marL="0" indent="0" algn="ctr">
              <a:buNone/>
            </a:pPr>
            <a:r>
              <a:rPr kumimoji="1" lang="ja-JP" altLang="en-US" dirty="0" smtClean="0"/>
              <a:t>すべての人にスポーツや関西を楽しんでもいたい！</a:t>
            </a:r>
            <a:endParaRPr kumimoji="1" lang="en-US" altLang="ja-JP" dirty="0" smtClean="0"/>
          </a:p>
          <a:p>
            <a:pPr marL="0" indent="0" algn="ctr">
              <a:buNone/>
            </a:pPr>
            <a:r>
              <a:rPr lang="ja-JP" altLang="en-US" dirty="0" smtClean="0"/>
              <a:t>国内外問わず共通しているものとは</a:t>
            </a:r>
            <a:r>
              <a:rPr lang="en-US" altLang="ja-JP" dirty="0" smtClean="0"/>
              <a:t>…</a:t>
            </a:r>
          </a:p>
          <a:p>
            <a:pPr marL="0" indent="0" algn="ctr">
              <a:buNone/>
            </a:pPr>
            <a:r>
              <a:rPr lang="ja-JP" altLang="en-US" sz="3200" dirty="0" smtClean="0"/>
              <a:t>スマートフォン・タブレット・携帯電話</a:t>
            </a:r>
            <a:endParaRPr lang="en-US" altLang="ja-JP" sz="3200" dirty="0" smtClean="0"/>
          </a:p>
          <a:p>
            <a:pPr marL="0" indent="0" algn="ctr">
              <a:buNone/>
            </a:pPr>
            <a:r>
              <a:rPr lang="ja-JP" altLang="en-US" dirty="0" smtClean="0"/>
              <a:t>これらを使ってＷＭＧに色んな形</a:t>
            </a:r>
            <a:r>
              <a:rPr lang="ja-JP" altLang="en-US" dirty="0"/>
              <a:t>で</a:t>
            </a:r>
            <a:r>
              <a:rPr lang="ja-JP" altLang="en-US" dirty="0" smtClean="0"/>
              <a:t>参加してもらいたい</a:t>
            </a:r>
            <a:endParaRPr lang="en-US" altLang="ja-JP" dirty="0" smtClean="0"/>
          </a:p>
          <a:p>
            <a:pPr marL="0" indent="0" algn="ctr">
              <a:buNone/>
            </a:pPr>
            <a:r>
              <a:rPr lang="ja-JP" altLang="en-US" dirty="0" smtClean="0"/>
              <a:t>まだ見ぬ関西の魅力を知って楽しんでもらいたい</a:t>
            </a:r>
            <a:endParaRPr lang="en-US" altLang="ja-JP" dirty="0" smtClean="0"/>
          </a:p>
          <a:p>
            <a:pPr marL="0" indent="0" algn="ctr">
              <a:buNone/>
            </a:pPr>
            <a:endParaRPr lang="en-US" altLang="ja-JP" sz="2400" dirty="0" smtClean="0"/>
          </a:p>
          <a:p>
            <a:pPr marL="0" indent="0" algn="ctr">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3</a:t>
            </a:fld>
            <a:endParaRPr kumimoji="1" lang="ja-JP" altLang="en-US"/>
          </a:p>
        </p:txBody>
      </p:sp>
    </p:spTree>
    <p:extLst>
      <p:ext uri="{BB962C8B-B14F-4D97-AF65-F5344CB8AC3E}">
        <p14:creationId xmlns:p14="http://schemas.microsoft.com/office/powerpoint/2010/main" val="2659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ＱＲコードを使った参加方法①</a:t>
            </a:r>
            <a:endParaRPr kumimoji="1" lang="ja-JP" altLang="en-US" dirty="0"/>
          </a:p>
        </p:txBody>
      </p:sp>
      <p:sp>
        <p:nvSpPr>
          <p:cNvPr id="3" name="コンテンツ プレースホルダー 2"/>
          <p:cNvSpPr>
            <a:spLocks noGrp="1"/>
          </p:cNvSpPr>
          <p:nvPr>
            <p:ph idx="1"/>
          </p:nvPr>
        </p:nvSpPr>
        <p:spPr>
          <a:xfrm>
            <a:off x="1097280" y="1826483"/>
            <a:ext cx="10368815" cy="4437773"/>
          </a:xfrm>
        </p:spPr>
        <p:txBody>
          <a:bodyPr>
            <a:normAutofit fontScale="47500" lnSpcReduction="20000"/>
          </a:bodyPr>
          <a:lstStyle/>
          <a:p>
            <a:pPr marL="0" indent="0">
              <a:buNone/>
            </a:pPr>
            <a:r>
              <a:rPr kumimoji="1" lang="ja-JP" altLang="en-US" sz="5000" dirty="0" smtClean="0"/>
              <a:t>目的</a:t>
            </a:r>
            <a:endParaRPr kumimoji="1" lang="en-US" altLang="ja-JP" sz="5000" dirty="0" smtClean="0"/>
          </a:p>
          <a:p>
            <a:r>
              <a:rPr lang="ja-JP" altLang="en-US" sz="3800" dirty="0" smtClean="0"/>
              <a:t>公共交通機関の利用促進　→　参加者に関西の景色を楽しんでもらう</a:t>
            </a:r>
            <a:endParaRPr lang="en-US" altLang="ja-JP" sz="3800" dirty="0" smtClean="0"/>
          </a:p>
          <a:p>
            <a:r>
              <a:rPr kumimoji="1" lang="ja-JP" altLang="en-US" sz="3800" dirty="0" smtClean="0"/>
              <a:t>車の渋滞緩和　→　参加者・地元の方に少しでも快適に過ごしてもらう</a:t>
            </a:r>
            <a:endParaRPr kumimoji="1" lang="en-US" altLang="ja-JP" sz="3800" dirty="0" smtClean="0"/>
          </a:p>
          <a:p>
            <a:r>
              <a:rPr lang="ja-JP" altLang="en-US" sz="3800" dirty="0" smtClean="0"/>
              <a:t>お土産を買ってもらう　→　各県の自治体観光収入に繋がる</a:t>
            </a:r>
            <a:endParaRPr lang="en-US" altLang="ja-JP" sz="3800" dirty="0" smtClean="0"/>
          </a:p>
          <a:p>
            <a:pPr marL="0" indent="0">
              <a:buNone/>
            </a:pPr>
            <a:r>
              <a:rPr lang="ja-JP" altLang="en-US" sz="3800" dirty="0" smtClean="0"/>
              <a:t>　　　　　　　　　　　　 →　来場者がまだ注目されていない特産物を知る機会に繋がる</a:t>
            </a:r>
            <a:endParaRPr lang="en-US" altLang="ja-JP" sz="3800" dirty="0" smtClean="0"/>
          </a:p>
          <a:p>
            <a:pPr marL="0" indent="0">
              <a:buNone/>
            </a:pPr>
            <a:endParaRPr lang="en-US" altLang="ja-JP" sz="3800" dirty="0" smtClean="0"/>
          </a:p>
          <a:p>
            <a:endParaRPr kumimoji="1" lang="en-US" altLang="ja-JP" sz="3800" dirty="0"/>
          </a:p>
          <a:p>
            <a:pPr marL="0" indent="0">
              <a:buNone/>
            </a:pPr>
            <a:r>
              <a:rPr lang="ja-JP" altLang="en-US" sz="3800" dirty="0" smtClean="0"/>
              <a:t>ターゲット</a:t>
            </a:r>
            <a:endParaRPr lang="en-US" altLang="ja-JP" sz="3800" dirty="0" smtClean="0"/>
          </a:p>
          <a:p>
            <a:r>
              <a:rPr lang="ja-JP" altLang="en-US" sz="3800" dirty="0" smtClean="0"/>
              <a:t>選手</a:t>
            </a:r>
            <a:endParaRPr lang="en-US" altLang="ja-JP" sz="3800" dirty="0" smtClean="0"/>
          </a:p>
          <a:p>
            <a:r>
              <a:rPr lang="ja-JP" altLang="en-US" sz="3800" dirty="0" smtClean="0"/>
              <a:t>選手の家族　　　　　　　　老若男女に楽しんでもらう</a:t>
            </a:r>
            <a:endParaRPr lang="en-US" altLang="ja-JP" sz="3800" dirty="0" smtClean="0"/>
          </a:p>
          <a:p>
            <a:r>
              <a:rPr lang="ja-JP" altLang="en-US" sz="3800" dirty="0" smtClean="0"/>
              <a:t>来日した観客</a:t>
            </a:r>
            <a:endParaRPr lang="en-US" altLang="ja-JP" sz="3800" dirty="0"/>
          </a:p>
          <a:p>
            <a:pPr marL="0" indent="0">
              <a:buNone/>
            </a:pPr>
            <a:endParaRPr lang="en-US" altLang="ja-JP" sz="2900" dirty="0" smtClean="0"/>
          </a:p>
          <a:p>
            <a:pPr marL="0" indent="0">
              <a:buNone/>
            </a:pPr>
            <a:endParaRPr kumimoji="1" lang="ja-JP" altLang="en-US" sz="4400" dirty="0"/>
          </a:p>
        </p:txBody>
      </p:sp>
      <p:sp>
        <p:nvSpPr>
          <p:cNvPr id="6" name="スライド番号プレースホルダー 5"/>
          <p:cNvSpPr>
            <a:spLocks noGrp="1"/>
          </p:cNvSpPr>
          <p:nvPr>
            <p:ph type="sldNum" sz="quarter" idx="12"/>
          </p:nvPr>
        </p:nvSpPr>
        <p:spPr/>
        <p:txBody>
          <a:bodyPr/>
          <a:lstStyle/>
          <a:p>
            <a:fld id="{D43C5380-3760-409F-AF23-A75532C701FB}" type="slidenum">
              <a:rPr kumimoji="1" lang="ja-JP" altLang="en-US" smtClean="0"/>
              <a:t>4</a:t>
            </a:fld>
            <a:endParaRPr kumimoji="1" lang="ja-JP" altLang="en-US"/>
          </a:p>
        </p:txBody>
      </p:sp>
      <p:sp>
        <p:nvSpPr>
          <p:cNvPr id="4" name="右中かっこ 3"/>
          <p:cNvSpPr/>
          <p:nvPr/>
        </p:nvSpPr>
        <p:spPr>
          <a:xfrm>
            <a:off x="3574473" y="5020171"/>
            <a:ext cx="540327" cy="9975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5746">
            <a:off x="9504774" y="4120124"/>
            <a:ext cx="2359602" cy="2589807"/>
          </a:xfrm>
          <a:prstGeom prst="rect">
            <a:avLst/>
          </a:prstGeom>
        </p:spPr>
      </p:pic>
    </p:spTree>
    <p:extLst>
      <p:ext uri="{BB962C8B-B14F-4D97-AF65-F5344CB8AC3E}">
        <p14:creationId xmlns:p14="http://schemas.microsoft.com/office/powerpoint/2010/main" val="334698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ＱＲコードを使った参加方法②</a:t>
            </a: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集め方</a:t>
            </a:r>
            <a:endParaRPr lang="en-US" altLang="ja-JP" dirty="0" smtClean="0"/>
          </a:p>
          <a:p>
            <a:r>
              <a:rPr lang="ja-JP" altLang="en-US" dirty="0" smtClean="0"/>
              <a:t>主要な駅で１回、各会場で</a:t>
            </a:r>
            <a:r>
              <a:rPr lang="en-US" altLang="ja-JP" dirty="0" smtClean="0"/>
              <a:t>1</a:t>
            </a:r>
            <a:r>
              <a:rPr lang="ja-JP" altLang="en-US" dirty="0" smtClean="0"/>
              <a:t>回ずつスマートフォン・携帯電話のＱＲコードで読み取りポイントを集める</a:t>
            </a:r>
            <a:endParaRPr lang="en-US" altLang="ja-JP" dirty="0" smtClean="0"/>
          </a:p>
          <a:p>
            <a:pPr marL="0" indent="0">
              <a:buNone/>
            </a:pPr>
            <a:endParaRPr lang="en-US" altLang="ja-JP" dirty="0"/>
          </a:p>
          <a:p>
            <a:pPr marL="0" indent="0">
              <a:buNone/>
            </a:pPr>
            <a:r>
              <a:rPr lang="ja-JP" altLang="en-US" dirty="0" smtClean="0"/>
              <a:t>方法</a:t>
            </a:r>
            <a:endParaRPr lang="en-US" altLang="ja-JP" dirty="0" smtClean="0"/>
          </a:p>
          <a:p>
            <a:r>
              <a:rPr lang="ja-JP" altLang="en-US" dirty="0" smtClean="0"/>
              <a:t>各駅・各会場の設置場所でスマートフォン・携帯電話でＱＲコードをかざしてＷＥＢサイトにアクセスし割引券を獲得する</a:t>
            </a:r>
            <a:endParaRPr lang="en-US" altLang="ja-JP"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5</a:t>
            </a:fld>
            <a:endParaRPr kumimoji="1" lang="ja-JP" altLang="en-US"/>
          </a:p>
        </p:txBody>
      </p:sp>
    </p:spTree>
    <p:extLst>
      <p:ext uri="{BB962C8B-B14F-4D97-AF65-F5344CB8AC3E}">
        <p14:creationId xmlns:p14="http://schemas.microsoft.com/office/powerpoint/2010/main" val="2175187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9404723" cy="1119381"/>
          </a:xfrm>
        </p:spPr>
        <p:txBody>
          <a:bodyPr/>
          <a:lstStyle/>
          <a:p>
            <a:r>
              <a:rPr lang="ja-JP" altLang="en-US" dirty="0" smtClean="0"/>
              <a:t>ＱＲコードを使った参加方法③</a:t>
            </a:r>
            <a:endParaRPr kumimoji="1" lang="ja-JP" altLang="en-US" dirty="0"/>
          </a:p>
        </p:txBody>
      </p:sp>
      <p:sp>
        <p:nvSpPr>
          <p:cNvPr id="3" name="コンテンツ プレースホルダー 2"/>
          <p:cNvSpPr>
            <a:spLocks noGrp="1"/>
          </p:cNvSpPr>
          <p:nvPr>
            <p:ph idx="1"/>
          </p:nvPr>
        </p:nvSpPr>
        <p:spPr>
          <a:xfrm>
            <a:off x="646111" y="1962183"/>
            <a:ext cx="11289763" cy="4596661"/>
          </a:xfrm>
        </p:spPr>
        <p:txBody>
          <a:bodyPr>
            <a:normAutofit/>
          </a:bodyPr>
          <a:lstStyle/>
          <a:p>
            <a:r>
              <a:rPr lang="ja-JP" altLang="en-US" sz="2400" dirty="0" smtClean="0"/>
              <a:t>設置場所・・・各競技会場、各主要な駅</a:t>
            </a:r>
            <a:r>
              <a:rPr lang="en-US" altLang="ja-JP" sz="2400" dirty="0" smtClean="0"/>
              <a:t>(</a:t>
            </a:r>
            <a:r>
              <a:rPr lang="ja-JP" altLang="en-US" sz="2400" dirty="0" smtClean="0"/>
              <a:t>協賛している鉄道会社をメインに</a:t>
            </a:r>
            <a:r>
              <a:rPr lang="en-US" altLang="ja-JP" sz="2400" dirty="0" smtClean="0"/>
              <a:t>)</a:t>
            </a:r>
          </a:p>
          <a:p>
            <a:pPr marL="400050" lvl="1" indent="0">
              <a:buNone/>
            </a:pPr>
            <a:r>
              <a:rPr kumimoji="1" lang="ja-JP" altLang="en-US" sz="3600" dirty="0" smtClean="0"/>
              <a:t>　　　　　　　　　　　　</a:t>
            </a:r>
            <a:r>
              <a:rPr lang="ja-JP" altLang="en-US" b="1" dirty="0"/>
              <a:t>阪急電鉄株式会社・西日本旅客鉄道株式会社　</a:t>
            </a:r>
            <a:endParaRPr lang="en-US" altLang="ja-JP" b="1" dirty="0"/>
          </a:p>
          <a:p>
            <a:pPr marL="0" indent="0">
              <a:buNone/>
            </a:pPr>
            <a:r>
              <a:rPr lang="ja-JP" altLang="en-US" sz="1800" b="1" dirty="0"/>
              <a:t>　　　　　　　　　　　　　　　　　　　　　　　　　　近鉄グループ</a:t>
            </a:r>
            <a:r>
              <a:rPr lang="en-US" altLang="ja-JP" sz="1800" b="1" dirty="0"/>
              <a:t>HD</a:t>
            </a:r>
            <a:r>
              <a:rPr lang="ja-JP" altLang="en-US" sz="1800" b="1" dirty="0"/>
              <a:t>株式会社・京阪電気鉄道株式会社</a:t>
            </a:r>
            <a:endParaRPr lang="en-US" altLang="ja-JP" sz="1800" b="1" dirty="0"/>
          </a:p>
          <a:p>
            <a:pPr marL="0" indent="0">
              <a:buNone/>
            </a:pPr>
            <a:r>
              <a:rPr kumimoji="1" lang="ja-JP" altLang="en-US" sz="3600" dirty="0" smtClean="0"/>
              <a:t>　　　　　　　　　　　　　　　</a:t>
            </a:r>
            <a:r>
              <a:rPr lang="ja-JP" altLang="en-US" sz="3400" dirty="0" smtClean="0"/>
              <a:t>　　　　　　　　　　　　　</a:t>
            </a:r>
            <a:r>
              <a:rPr kumimoji="1" lang="ja-JP" altLang="en-US" sz="2700" dirty="0" smtClean="0"/>
              <a:t>　　　</a:t>
            </a:r>
            <a:endParaRPr kumimoji="1" lang="en-US" altLang="ja-JP" sz="2900" b="1" dirty="0"/>
          </a:p>
          <a:p>
            <a:r>
              <a:rPr lang="ja-JP" altLang="en-US" sz="2600" dirty="0" smtClean="0"/>
              <a:t>集めたら・・・お土産の割引券を取得</a:t>
            </a:r>
            <a:endParaRPr lang="en-US" altLang="ja-JP" sz="2600" dirty="0" smtClean="0"/>
          </a:p>
          <a:p>
            <a:pPr marL="0" indent="0">
              <a:buNone/>
            </a:pPr>
            <a:r>
              <a:rPr lang="ja-JP" altLang="en-US" sz="2600" dirty="0"/>
              <a:t>　</a:t>
            </a:r>
            <a:r>
              <a:rPr lang="ja-JP" altLang="en-US" sz="2600" dirty="0" smtClean="0"/>
              <a:t>　　　　　　　　　　　　　↓</a:t>
            </a:r>
            <a:endParaRPr lang="en-US" altLang="ja-JP" sz="2600" dirty="0"/>
          </a:p>
          <a:p>
            <a:pPr marL="0" indent="0">
              <a:buNone/>
            </a:pPr>
            <a:r>
              <a:rPr lang="en-US" altLang="ja-JP" sz="2600" dirty="0"/>
              <a:t>	</a:t>
            </a:r>
            <a:r>
              <a:rPr lang="en-US" altLang="ja-JP" sz="2600" dirty="0" smtClean="0"/>
              <a:t>	</a:t>
            </a:r>
            <a:r>
              <a:rPr lang="ja-JP" altLang="en-US" sz="2600" dirty="0" smtClean="0"/>
              <a:t>　　　　各会場のグッズ売り場と各地の主要な駅で利用可能</a:t>
            </a:r>
            <a:endParaRPr lang="en-US" altLang="ja-JP" sz="2600" dirty="0" smtClean="0"/>
          </a:p>
          <a:p>
            <a:pPr marL="0" indent="0">
              <a:buNone/>
            </a:pPr>
            <a:endParaRPr kumimoji="1" lang="en-US" altLang="ja-JP" sz="3600" dirty="0"/>
          </a:p>
          <a:p>
            <a:endParaRPr lang="en-US" altLang="ja-JP" sz="3600" dirty="0" smtClean="0"/>
          </a:p>
        </p:txBody>
      </p:sp>
      <p:sp>
        <p:nvSpPr>
          <p:cNvPr id="7" name="スライド番号プレースホルダー 6"/>
          <p:cNvSpPr>
            <a:spLocks noGrp="1"/>
          </p:cNvSpPr>
          <p:nvPr>
            <p:ph type="sldNum" sz="quarter" idx="12"/>
          </p:nvPr>
        </p:nvSpPr>
        <p:spPr/>
        <p:txBody>
          <a:bodyPr/>
          <a:lstStyle/>
          <a:p>
            <a:fld id="{D43C5380-3760-409F-AF23-A75532C701FB}" type="slidenum">
              <a:rPr kumimoji="1" lang="ja-JP" altLang="en-US" smtClean="0"/>
              <a:t>6</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618" y="62634"/>
            <a:ext cx="1398771" cy="1509465"/>
          </a:xfrm>
          <a:prstGeom prst="rect">
            <a:avLst/>
          </a:prstGeom>
        </p:spPr>
      </p:pic>
      <p:sp>
        <p:nvSpPr>
          <p:cNvPr id="5" name="正方形/長方形 4"/>
          <p:cNvSpPr/>
          <p:nvPr/>
        </p:nvSpPr>
        <p:spPr>
          <a:xfrm>
            <a:off x="6290992" y="2470866"/>
            <a:ext cx="5582105" cy="1106086"/>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屈折矢印 5"/>
          <p:cNvSpPr/>
          <p:nvPr/>
        </p:nvSpPr>
        <p:spPr>
          <a:xfrm rot="5400000">
            <a:off x="5462259" y="2812087"/>
            <a:ext cx="280554" cy="259773"/>
          </a:xfrm>
          <a:prstGeom prst="ben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5780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ＱＲコードを使ったメリット</a:t>
            </a:r>
            <a:endParaRPr kumimoji="1" lang="ja-JP" altLang="en-US" dirty="0"/>
          </a:p>
        </p:txBody>
      </p:sp>
      <p:sp>
        <p:nvSpPr>
          <p:cNvPr id="3" name="コンテンツ プレースホルダー 2"/>
          <p:cNvSpPr>
            <a:spLocks noGrp="1"/>
          </p:cNvSpPr>
          <p:nvPr>
            <p:ph idx="1"/>
          </p:nvPr>
        </p:nvSpPr>
        <p:spPr/>
        <p:txBody>
          <a:bodyPr/>
          <a:lstStyle/>
          <a:p>
            <a:r>
              <a:rPr lang="ja-JP" altLang="en-US" dirty="0"/>
              <a:t>簡単</a:t>
            </a:r>
            <a:r>
              <a:rPr lang="ja-JP" altLang="en-US" dirty="0" smtClean="0"/>
              <a:t>にＱＲコードを作成できるため比較的安価に抑えられる</a:t>
            </a:r>
            <a:endParaRPr lang="en-US" altLang="ja-JP" dirty="0" smtClean="0"/>
          </a:p>
          <a:p>
            <a:r>
              <a:rPr lang="ja-JP" altLang="en-US" dirty="0" smtClean="0"/>
              <a:t>各主要駅でもＱＲコードを読み取る必要があるため公共交通機関を利用する機会が増える</a:t>
            </a:r>
            <a:endParaRPr lang="en-US" altLang="ja-JP" dirty="0" smtClean="0"/>
          </a:p>
          <a:p>
            <a:r>
              <a:rPr lang="ja-JP" altLang="en-US" dirty="0"/>
              <a:t>割引券をその場で簡単に獲得できるためその日</a:t>
            </a:r>
            <a:r>
              <a:rPr lang="ja-JP" altLang="en-US" dirty="0" smtClean="0"/>
              <a:t>に利用</a:t>
            </a:r>
            <a:r>
              <a:rPr lang="ja-JP" altLang="en-US" dirty="0"/>
              <a:t>して</a:t>
            </a:r>
            <a:r>
              <a:rPr lang="ja-JP" altLang="en-US" dirty="0" smtClean="0"/>
              <a:t>もらえる</a:t>
            </a:r>
            <a:endParaRPr lang="en-US" altLang="ja-JP" dirty="0" smtClean="0"/>
          </a:p>
          <a:p>
            <a:r>
              <a:rPr lang="ja-JP" altLang="en-US" dirty="0" smtClean="0"/>
              <a:t>スマートフォンを持っていない携帯電話世代の方にも利用できる</a:t>
            </a:r>
            <a:endParaRPr lang="en-US" altLang="ja-JP" dirty="0" smtClean="0"/>
          </a:p>
          <a:p>
            <a:r>
              <a:rPr lang="ja-JP" altLang="en-US" dirty="0" smtClean="0"/>
              <a:t>割引券を手に入れることで購買意欲を促し、各地のお土産店に足を運んでもらえる</a:t>
            </a:r>
            <a:endParaRPr lang="en-US" altLang="ja-JP" dirty="0" smtClean="0"/>
          </a:p>
          <a:p>
            <a:endParaRPr lang="en-US" altLang="ja-JP" dirty="0" smtClean="0"/>
          </a:p>
          <a:p>
            <a:endParaRPr lang="en-US" altLang="ja-JP" dirty="0" smtClean="0"/>
          </a:p>
          <a:p>
            <a:endParaRPr kumimoji="1" lang="en-US" altLang="ja-JP" dirty="0" smtClean="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7</a:t>
            </a:fld>
            <a:endParaRPr kumimoji="1" lang="ja-JP" altLang="en-US"/>
          </a:p>
        </p:txBody>
      </p:sp>
    </p:spTree>
    <p:extLst>
      <p:ext uri="{BB962C8B-B14F-4D97-AF65-F5344CB8AC3E}">
        <p14:creationId xmlns:p14="http://schemas.microsoft.com/office/powerpoint/2010/main" val="367726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ＳＮＳを使った参加方法①</a:t>
            </a:r>
            <a:endParaRPr kumimoji="1" lang="ja-JP" altLang="en-US" dirty="0"/>
          </a:p>
        </p:txBody>
      </p:sp>
      <p:sp>
        <p:nvSpPr>
          <p:cNvPr id="3" name="コンテンツ プレースホルダー 2"/>
          <p:cNvSpPr>
            <a:spLocks noGrp="1"/>
          </p:cNvSpPr>
          <p:nvPr>
            <p:ph idx="1"/>
          </p:nvPr>
        </p:nvSpPr>
        <p:spPr>
          <a:xfrm>
            <a:off x="1103312" y="2052918"/>
            <a:ext cx="9677577" cy="4195481"/>
          </a:xfrm>
        </p:spPr>
        <p:txBody>
          <a:bodyPr>
            <a:normAutofit lnSpcReduction="10000"/>
          </a:bodyPr>
          <a:lstStyle/>
          <a:p>
            <a:r>
              <a:rPr kumimoji="1" lang="ja-JP" altLang="en-US" dirty="0" smtClean="0"/>
              <a:t>ＳＮＳ（</a:t>
            </a:r>
            <a:r>
              <a:rPr lang="en-US" altLang="ja-JP" dirty="0" smtClean="0"/>
              <a:t>Twitter</a:t>
            </a:r>
            <a:r>
              <a:rPr lang="ja-JP" altLang="en-US" dirty="0" smtClean="0"/>
              <a:t>・</a:t>
            </a:r>
            <a:r>
              <a:rPr lang="en-US" altLang="ja-JP" dirty="0" smtClean="0"/>
              <a:t>Facebook</a:t>
            </a:r>
            <a:r>
              <a:rPr lang="ja-JP" altLang="en-US" dirty="0" smtClean="0"/>
              <a:t>・</a:t>
            </a:r>
            <a:r>
              <a:rPr lang="en-US" altLang="ja-JP" dirty="0" smtClean="0"/>
              <a:t>Instagram</a:t>
            </a:r>
            <a:r>
              <a:rPr kumimoji="1" lang="ja-JP" altLang="en-US" dirty="0" smtClean="0"/>
              <a:t>）で会場の写真とハッシュタグを使って投稿してくれた人に抽選で関西各地の伝統工芸品や特産物をプレゼント</a:t>
            </a:r>
            <a:endParaRPr kumimoji="1" lang="en-US" altLang="ja-JP" dirty="0" smtClean="0"/>
          </a:p>
          <a:p>
            <a:pPr marL="0" indent="0">
              <a:buNone/>
            </a:pPr>
            <a:r>
              <a:rPr lang="ja-JP" altLang="en-US" dirty="0"/>
              <a:t>　</a:t>
            </a:r>
            <a:r>
              <a:rPr lang="ja-JP" altLang="en-US" dirty="0" smtClean="0"/>
              <a:t>　　　　　　　　　　　</a:t>
            </a:r>
            <a:endParaRPr lang="en-US" altLang="ja-JP" dirty="0" smtClean="0"/>
          </a:p>
          <a:p>
            <a:pPr marL="0" indent="0">
              <a:buNone/>
            </a:pPr>
            <a:endParaRPr lang="en-US" altLang="ja-JP" dirty="0" smtClean="0"/>
          </a:p>
          <a:p>
            <a:pPr marL="0" indent="0">
              <a:buNone/>
            </a:pPr>
            <a:r>
              <a:rPr lang="ja-JP" altLang="en-US" sz="2600" dirty="0" smtClean="0"/>
              <a:t>目的</a:t>
            </a:r>
            <a:endParaRPr lang="en-US" altLang="ja-JP" sz="2600" dirty="0" smtClean="0"/>
          </a:p>
          <a:p>
            <a:r>
              <a:rPr lang="ja-JP" altLang="en-US" sz="1900" dirty="0" smtClean="0"/>
              <a:t>公式アカウントを作ることで宣伝に繋がる</a:t>
            </a:r>
            <a:endParaRPr lang="en-US" altLang="ja-JP" sz="1900" dirty="0" smtClean="0"/>
          </a:p>
          <a:p>
            <a:r>
              <a:rPr lang="ja-JP" altLang="en-US" dirty="0" smtClean="0"/>
              <a:t>参加者に投稿してもらうことで検索率ＵＰに繋がる</a:t>
            </a:r>
            <a:endParaRPr lang="en-US" altLang="ja-JP" dirty="0" smtClean="0"/>
          </a:p>
          <a:p>
            <a:pPr marL="0" indent="0">
              <a:buNone/>
            </a:pPr>
            <a:endParaRPr lang="en-US" altLang="ja-JP" dirty="0" smtClean="0"/>
          </a:p>
          <a:p>
            <a:pPr marL="0" indent="0">
              <a:buNone/>
            </a:pPr>
            <a:r>
              <a:rPr lang="ja-JP" altLang="en-US" sz="2600" dirty="0" smtClean="0"/>
              <a:t>ターゲット</a:t>
            </a:r>
            <a:endParaRPr lang="en-US" altLang="ja-JP" sz="2600" dirty="0" smtClean="0"/>
          </a:p>
          <a:p>
            <a:r>
              <a:rPr lang="ja-JP" altLang="en-US" dirty="0" smtClean="0"/>
              <a:t>国内外問わず老若男女のＳＮＳ利用者</a:t>
            </a:r>
            <a:endParaRPr lang="en-US" altLang="ja-JP" dirty="0"/>
          </a:p>
          <a:p>
            <a:pPr marL="0" indent="0">
              <a:buNone/>
            </a:pPr>
            <a:endParaRPr lang="en-US" altLang="ja-JP" dirty="0"/>
          </a:p>
          <a:p>
            <a:pPr marL="0" indent="0">
              <a:buNone/>
            </a:pPr>
            <a:endParaRPr lang="en-US" altLang="ja-JP" sz="2400" dirty="0" smtClean="0"/>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8</a:t>
            </a:fld>
            <a:endParaRPr kumimoji="1" lang="ja-JP" altLang="en-US"/>
          </a:p>
        </p:txBody>
      </p:sp>
    </p:spTree>
    <p:extLst>
      <p:ext uri="{BB962C8B-B14F-4D97-AF65-F5344CB8AC3E}">
        <p14:creationId xmlns:p14="http://schemas.microsoft.com/office/powerpoint/2010/main" val="385504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ＳＮＳを使った参加方法②</a:t>
            </a:r>
            <a:endParaRPr kumimoji="1" lang="ja-JP" altLang="en-US" dirty="0"/>
          </a:p>
        </p:txBody>
      </p:sp>
      <p:sp>
        <p:nvSpPr>
          <p:cNvPr id="3" name="コンテンツ プレースホルダー 2"/>
          <p:cNvSpPr>
            <a:spLocks noGrp="1"/>
          </p:cNvSpPr>
          <p:nvPr>
            <p:ph idx="1"/>
          </p:nvPr>
        </p:nvSpPr>
        <p:spPr>
          <a:xfrm>
            <a:off x="1103312" y="2052918"/>
            <a:ext cx="9824332" cy="4195481"/>
          </a:xfrm>
        </p:spPr>
        <p:txBody>
          <a:bodyPr/>
          <a:lstStyle/>
          <a:p>
            <a:pPr marL="0" indent="0">
              <a:buNone/>
            </a:pPr>
            <a:r>
              <a:rPr lang="ja-JP" altLang="en-US" dirty="0" smtClean="0"/>
              <a:t>投稿するにあたって</a:t>
            </a:r>
            <a:endParaRPr lang="en-US" altLang="ja-JP" dirty="0" smtClean="0"/>
          </a:p>
          <a:p>
            <a:r>
              <a:rPr lang="ja-JP" altLang="en-US" dirty="0" smtClean="0"/>
              <a:t>会場の写真と「＃</a:t>
            </a:r>
            <a:r>
              <a:rPr lang="en-US" altLang="ja-JP" dirty="0" smtClean="0"/>
              <a:t>WM</a:t>
            </a:r>
            <a:r>
              <a:rPr lang="ja-JP" altLang="en-US" dirty="0" smtClean="0"/>
              <a:t>Ｇ</a:t>
            </a:r>
            <a:r>
              <a:rPr lang="en-US" altLang="ja-JP" dirty="0" smtClean="0"/>
              <a:t>202</a:t>
            </a:r>
            <a:r>
              <a:rPr lang="en-US" altLang="ja-JP" dirty="0"/>
              <a:t>1</a:t>
            </a:r>
            <a:r>
              <a:rPr lang="ja-JP" altLang="en-US" dirty="0" smtClean="0"/>
              <a:t>」</a:t>
            </a:r>
            <a:r>
              <a:rPr lang="ja-JP" altLang="en-US" dirty="0" smtClean="0"/>
              <a:t>のキーワードが必須</a:t>
            </a:r>
            <a:endParaRPr lang="en-US" altLang="ja-JP" dirty="0" smtClean="0"/>
          </a:p>
          <a:p>
            <a:pPr marL="0" indent="0">
              <a:buNone/>
            </a:pPr>
            <a:endParaRPr lang="en-US" altLang="ja-JP" dirty="0"/>
          </a:p>
          <a:p>
            <a:pPr marL="0" indent="0">
              <a:buNone/>
            </a:pPr>
            <a:r>
              <a:rPr lang="ja-JP" altLang="en-US" dirty="0" smtClean="0"/>
              <a:t>投稿期間</a:t>
            </a:r>
            <a:endParaRPr lang="en-US" altLang="ja-JP" dirty="0" smtClean="0"/>
          </a:p>
          <a:p>
            <a:r>
              <a:rPr lang="ja-JP" altLang="en-US" dirty="0" smtClean="0"/>
              <a:t>ＷＭＧ開催期間のみ</a:t>
            </a:r>
            <a:endParaRPr lang="en-US" altLang="ja-JP" dirty="0" smtClean="0"/>
          </a:p>
          <a:p>
            <a:pPr marL="0" indent="0">
              <a:buNone/>
            </a:pPr>
            <a:endParaRPr lang="en-US" altLang="ja-JP" dirty="0"/>
          </a:p>
          <a:p>
            <a:pPr marL="0" indent="0">
              <a:buNone/>
            </a:pPr>
            <a:r>
              <a:rPr lang="ja-JP" altLang="en-US" dirty="0" smtClean="0"/>
              <a:t>ハッシュタグとは？</a:t>
            </a:r>
            <a:endParaRPr lang="en-US" altLang="ja-JP" dirty="0" smtClean="0"/>
          </a:p>
          <a:p>
            <a:pPr marL="0" indent="0">
              <a:buNone/>
            </a:pPr>
            <a:r>
              <a:rPr lang="ja-JP" altLang="en-US" dirty="0" smtClean="0"/>
              <a:t>発言内に「＃○○」と入れて投稿すると、その記号つきの発言が検索画面などで一覧できるようになり、同じイベントの参加者や、同じ経験、同じ趣味、同じ興味を持つ人の様々な意見が閲覧しやすくなる。　</a:t>
            </a:r>
            <a:endParaRPr lang="en-US" altLang="ja-JP" dirty="0" smtClean="0"/>
          </a:p>
        </p:txBody>
      </p:sp>
      <p:sp>
        <p:nvSpPr>
          <p:cNvPr id="4" name="スライド番号プレースホルダー 3"/>
          <p:cNvSpPr>
            <a:spLocks noGrp="1"/>
          </p:cNvSpPr>
          <p:nvPr>
            <p:ph type="sldNum" sz="quarter" idx="12"/>
          </p:nvPr>
        </p:nvSpPr>
        <p:spPr/>
        <p:txBody>
          <a:bodyPr/>
          <a:lstStyle/>
          <a:p>
            <a:fld id="{D43C5380-3760-409F-AF23-A75532C701FB}" type="slidenum">
              <a:rPr kumimoji="1" lang="ja-JP" altLang="en-US" smtClean="0"/>
              <a:t>9</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639" y="2284059"/>
            <a:ext cx="952500" cy="77152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463" y="3232676"/>
            <a:ext cx="1130077" cy="824443"/>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1839" y="1300975"/>
            <a:ext cx="1220362" cy="1220362"/>
          </a:xfrm>
          <a:prstGeom prst="rect">
            <a:avLst/>
          </a:prstGeom>
        </p:spPr>
      </p:pic>
    </p:spTree>
    <p:extLst>
      <p:ext uri="{BB962C8B-B14F-4D97-AF65-F5344CB8AC3E}">
        <p14:creationId xmlns:p14="http://schemas.microsoft.com/office/powerpoint/2010/main" val="2385508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3272</TotalTime>
  <Words>536</Words>
  <Application>Microsoft Office PowerPoint</Application>
  <PresentationFormat>ワイド画面</PresentationFormat>
  <Paragraphs>100</Paragraphs>
  <Slides>12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HGPｺﾞｼｯｸE</vt:lpstr>
      <vt:lpstr>HGS明朝E</vt:lpstr>
      <vt:lpstr>ＭＳ Ｐゴシック</vt:lpstr>
      <vt:lpstr>メイリオ</vt:lpstr>
      <vt:lpstr>Arial</vt:lpstr>
      <vt:lpstr>Calibri</vt:lpstr>
      <vt:lpstr>Century Gothic</vt:lpstr>
      <vt:lpstr>Wingdings 3</vt:lpstr>
      <vt:lpstr>イオン</vt:lpstr>
      <vt:lpstr>Ｔｈｉｓ　ｉｓ　ＫＡＮＳＡＩ 「公共交通機関の利用の促しと ＷＭＧ参加者に向けた楽しみの提案」</vt:lpstr>
      <vt:lpstr>目次</vt:lpstr>
      <vt:lpstr>はじめに</vt:lpstr>
      <vt:lpstr>ＱＲコードを使った参加方法①</vt:lpstr>
      <vt:lpstr>ＱＲコードを使った参加方法② </vt:lpstr>
      <vt:lpstr>ＱＲコードを使った参加方法③</vt:lpstr>
      <vt:lpstr>ＱＲコードを使ったメリット</vt:lpstr>
      <vt:lpstr>ＳＮＳを使った参加方法①</vt:lpstr>
      <vt:lpstr>ＳＮＳを使った参加方法②</vt:lpstr>
      <vt:lpstr>ＳＮＳを使ったメリット</vt:lpstr>
      <vt:lpstr>まとめ</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Ｔｈｉｓ　ｉｓ　ＫＡＮＳＡＩ</dc:title>
  <dc:creator>ｲﾘｴ ﾕｳｷ</dc:creator>
  <cp:lastModifiedBy>入江有貴</cp:lastModifiedBy>
  <cp:revision>51</cp:revision>
  <cp:lastPrinted>2017-01-26T04:49:51Z</cp:lastPrinted>
  <dcterms:created xsi:type="dcterms:W3CDTF">2016-11-10T05:01:21Z</dcterms:created>
  <dcterms:modified xsi:type="dcterms:W3CDTF">2017-01-26T12:22:33Z</dcterms:modified>
</cp:coreProperties>
</file>