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22"/>
  </p:notesMasterIdLst>
  <p:handoutMasterIdLst>
    <p:handoutMasterId r:id="rId23"/>
  </p:handoutMasterIdLst>
  <p:sldIdLst>
    <p:sldId id="256" r:id="rId2"/>
    <p:sldId id="258" r:id="rId3"/>
    <p:sldId id="271" r:id="rId4"/>
    <p:sldId id="365" r:id="rId5"/>
    <p:sldId id="350" r:id="rId6"/>
    <p:sldId id="351" r:id="rId7"/>
    <p:sldId id="352" r:id="rId8"/>
    <p:sldId id="329" r:id="rId9"/>
    <p:sldId id="356" r:id="rId10"/>
    <p:sldId id="353" r:id="rId11"/>
    <p:sldId id="354" r:id="rId12"/>
    <p:sldId id="359" r:id="rId13"/>
    <p:sldId id="360" r:id="rId14"/>
    <p:sldId id="361" r:id="rId15"/>
    <p:sldId id="358" r:id="rId16"/>
    <p:sldId id="362" r:id="rId17"/>
    <p:sldId id="363" r:id="rId18"/>
    <p:sldId id="364" r:id="rId19"/>
    <p:sldId id="355" r:id="rId20"/>
    <p:sldId id="267" r:id="rId21"/>
  </p:sldIdLst>
  <p:sldSz cx="9144000" cy="6858000" type="screen4x3"/>
  <p:notesSz cx="9939338" cy="6805613"/>
  <p:defaultTextStyle>
    <a:defPPr>
      <a:defRPr lang="ja-JP"/>
    </a:defPPr>
    <a:lvl1pPr algn="l" rtl="0" eaLnBrk="0" fontAlgn="base" hangingPunct="0">
      <a:spcBef>
        <a:spcPct val="0"/>
      </a:spcBef>
      <a:spcAft>
        <a:spcPct val="0"/>
      </a:spcAft>
      <a:defRPr kumimoji="1" kern="1200">
        <a:solidFill>
          <a:schemeClr val="tx1"/>
        </a:solidFill>
        <a:latin typeface="Comic Sans MS" panose="030F0702030302020204" pitchFamily="66"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omic Sans MS" panose="030F0702030302020204" pitchFamily="66"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omic Sans MS" panose="030F0702030302020204" pitchFamily="66"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omic Sans MS" panose="030F0702030302020204" pitchFamily="66"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omic Sans MS" panose="030F0702030302020204" pitchFamily="66"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omic Sans MS" panose="030F0702030302020204" pitchFamily="66"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omic Sans MS" panose="030F0702030302020204" pitchFamily="66"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omic Sans MS" panose="030F0702030302020204" pitchFamily="66"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omic Sans MS" panose="030F0702030302020204" pitchFamily="66"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19" autoAdjust="0"/>
    <p:restoredTop sz="95471" autoAdjust="0"/>
  </p:normalViewPr>
  <p:slideViewPr>
    <p:cSldViewPr>
      <p:cViewPr varScale="1">
        <p:scale>
          <a:sx n="97" d="100"/>
          <a:sy n="97" d="100"/>
        </p:scale>
        <p:origin x="16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221"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1"/>
            <a:ext cx="4307630" cy="34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ja-JP"/>
          </a:p>
        </p:txBody>
      </p:sp>
      <p:sp>
        <p:nvSpPr>
          <p:cNvPr id="60419" name="Rectangle 3"/>
          <p:cNvSpPr>
            <a:spLocks noGrp="1" noChangeArrowheads="1"/>
          </p:cNvSpPr>
          <p:nvPr>
            <p:ph type="dt" sz="quarter" idx="1"/>
          </p:nvPr>
        </p:nvSpPr>
        <p:spPr bwMode="auto">
          <a:xfrm>
            <a:off x="5628531" y="1"/>
            <a:ext cx="4309217" cy="34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ja-JP"/>
          </a:p>
        </p:txBody>
      </p:sp>
      <p:sp>
        <p:nvSpPr>
          <p:cNvPr id="60420" name="Rectangle 4"/>
          <p:cNvSpPr>
            <a:spLocks noGrp="1" noChangeArrowheads="1"/>
          </p:cNvSpPr>
          <p:nvPr>
            <p:ph type="ftr" sz="quarter" idx="2"/>
          </p:nvPr>
        </p:nvSpPr>
        <p:spPr bwMode="auto">
          <a:xfrm>
            <a:off x="0" y="6463903"/>
            <a:ext cx="4307630" cy="34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ja-JP"/>
          </a:p>
        </p:txBody>
      </p:sp>
      <p:sp>
        <p:nvSpPr>
          <p:cNvPr id="60421" name="Rectangle 5"/>
          <p:cNvSpPr>
            <a:spLocks noGrp="1" noChangeArrowheads="1"/>
          </p:cNvSpPr>
          <p:nvPr>
            <p:ph type="sldNum" sz="quarter" idx="3"/>
          </p:nvPr>
        </p:nvSpPr>
        <p:spPr bwMode="auto">
          <a:xfrm>
            <a:off x="5628531" y="6463903"/>
            <a:ext cx="4309217" cy="34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D0FE102-2390-4E3F-8108-7570AF9372BE}" type="slidenum">
              <a:rPr lang="en-US" altLang="ja-JP"/>
              <a:pPr>
                <a:defRPr/>
              </a:pPr>
              <a:t>‹#›</a:t>
            </a:fld>
            <a:endParaRPr lang="en-US" altLang="ja-JP" dirty="0"/>
          </a:p>
        </p:txBody>
      </p:sp>
    </p:spTree>
    <p:extLst>
      <p:ext uri="{BB962C8B-B14F-4D97-AF65-F5344CB8AC3E}">
        <p14:creationId xmlns:p14="http://schemas.microsoft.com/office/powerpoint/2010/main" val="2242836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5"/>
            <a:ext cx="4307630" cy="341711"/>
          </a:xfrm>
          <a:prstGeom prst="rect">
            <a:avLst/>
          </a:prstGeom>
        </p:spPr>
        <p:txBody>
          <a:bodyPr vert="horz" lIns="91568" tIns="45784" rIns="91568" bIns="4578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120" y="5"/>
            <a:ext cx="4307630" cy="341711"/>
          </a:xfrm>
          <a:prstGeom prst="rect">
            <a:avLst/>
          </a:prstGeom>
        </p:spPr>
        <p:txBody>
          <a:bodyPr vert="horz" lIns="91568" tIns="45784" rIns="91568" bIns="45784" rtlCol="0"/>
          <a:lstStyle>
            <a:lvl1pPr algn="r">
              <a:defRPr sz="1200"/>
            </a:lvl1pPr>
          </a:lstStyle>
          <a:p>
            <a:fld id="{6861CEC2-5C6B-4334-8399-F60569A4F2AC}" type="datetimeFigureOut">
              <a:rPr kumimoji="1" lang="ja-JP" altLang="en-US" smtClean="0"/>
              <a:t>2017/1/25</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568" tIns="45784" rIns="91568" bIns="45784" rtlCol="0" anchor="ctr"/>
          <a:lstStyle/>
          <a:p>
            <a:endParaRPr lang="ja-JP" altLang="en-US"/>
          </a:p>
        </p:txBody>
      </p:sp>
      <p:sp>
        <p:nvSpPr>
          <p:cNvPr id="5" name="ノート プレースホルダー 4"/>
          <p:cNvSpPr>
            <a:spLocks noGrp="1"/>
          </p:cNvSpPr>
          <p:nvPr>
            <p:ph type="body" sz="quarter" idx="3"/>
          </p:nvPr>
        </p:nvSpPr>
        <p:spPr>
          <a:xfrm>
            <a:off x="993459" y="3275662"/>
            <a:ext cx="7952425" cy="2679650"/>
          </a:xfrm>
          <a:prstGeom prst="rect">
            <a:avLst/>
          </a:prstGeom>
        </p:spPr>
        <p:txBody>
          <a:bodyPr vert="horz" lIns="91568" tIns="45784" rIns="91568" bIns="4578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3903"/>
            <a:ext cx="4307630" cy="341710"/>
          </a:xfrm>
          <a:prstGeom prst="rect">
            <a:avLst/>
          </a:prstGeom>
        </p:spPr>
        <p:txBody>
          <a:bodyPr vert="horz" lIns="91568" tIns="45784" rIns="91568" bIns="457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120" y="6463903"/>
            <a:ext cx="4307630" cy="341710"/>
          </a:xfrm>
          <a:prstGeom prst="rect">
            <a:avLst/>
          </a:prstGeom>
        </p:spPr>
        <p:txBody>
          <a:bodyPr vert="horz" lIns="91568" tIns="45784" rIns="91568" bIns="45784" rtlCol="0" anchor="b"/>
          <a:lstStyle>
            <a:lvl1pPr algn="r">
              <a:defRPr sz="1200"/>
            </a:lvl1pPr>
          </a:lstStyle>
          <a:p>
            <a:fld id="{DFCB2A17-7B52-45D4-8006-0C802838C9C0}" type="slidenum">
              <a:rPr kumimoji="1" lang="ja-JP" altLang="en-US" smtClean="0"/>
              <a:t>‹#›</a:t>
            </a:fld>
            <a:endParaRPr kumimoji="1" lang="ja-JP" altLang="en-US"/>
          </a:p>
        </p:txBody>
      </p:sp>
    </p:spTree>
    <p:extLst>
      <p:ext uri="{BB962C8B-B14F-4D97-AF65-F5344CB8AC3E}">
        <p14:creationId xmlns:p14="http://schemas.microsoft.com/office/powerpoint/2010/main" val="2090910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2A17-7B52-45D4-8006-0C802838C9C0}" type="slidenum">
              <a:rPr kumimoji="1" lang="ja-JP" altLang="en-US" smtClean="0"/>
              <a:t>1</a:t>
            </a:fld>
            <a:endParaRPr kumimoji="1" lang="ja-JP" altLang="en-US"/>
          </a:p>
        </p:txBody>
      </p:sp>
    </p:spTree>
    <p:extLst>
      <p:ext uri="{BB962C8B-B14F-4D97-AF65-F5344CB8AC3E}">
        <p14:creationId xmlns:p14="http://schemas.microsoft.com/office/powerpoint/2010/main" val="106612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2A17-7B52-45D4-8006-0C802838C9C0}" type="slidenum">
              <a:rPr kumimoji="1" lang="ja-JP" altLang="en-US" smtClean="0"/>
              <a:t>2</a:t>
            </a:fld>
            <a:endParaRPr kumimoji="1" lang="ja-JP" altLang="en-US"/>
          </a:p>
        </p:txBody>
      </p:sp>
    </p:spTree>
    <p:extLst>
      <p:ext uri="{BB962C8B-B14F-4D97-AF65-F5344CB8AC3E}">
        <p14:creationId xmlns:p14="http://schemas.microsoft.com/office/powerpoint/2010/main" val="43013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603292897 w 794"/>
                <a:gd name="T1" fmla="*/ 46843570 h 414"/>
                <a:gd name="T2" fmla="*/ 539523428 w 794"/>
                <a:gd name="T3" fmla="*/ 37722662 h 414"/>
                <a:gd name="T4" fmla="*/ 422588358 w 794"/>
                <a:gd name="T5" fmla="*/ 24925938 h 414"/>
                <a:gd name="T6" fmla="*/ 53931151 w 794"/>
                <a:gd name="T7" fmla="*/ 0 h 414"/>
                <a:gd name="T8" fmla="*/ 17393883 w 794"/>
                <a:gd name="T9" fmla="*/ 2361589 h 414"/>
                <a:gd name="T10" fmla="*/ 0 w 794"/>
                <a:gd name="T11" fmla="*/ 9851723 h 414"/>
                <a:gd name="T12" fmla="*/ 21197253 w 794"/>
                <a:gd name="T13" fmla="*/ 18397854 h 414"/>
                <a:gd name="T14" fmla="*/ 433075605 w 794"/>
                <a:gd name="T15" fmla="*/ 48534075 h 414"/>
                <a:gd name="T16" fmla="*/ 523318868 w 794"/>
                <a:gd name="T17" fmla="*/ 46604285 h 414"/>
                <a:gd name="T18" fmla="*/ 596281727 w 794"/>
                <a:gd name="T19" fmla="*/ 49100330 h 414"/>
                <a:gd name="T20" fmla="*/ 603292897 w 794"/>
                <a:gd name="T21" fmla="*/ 46843570 h 414"/>
                <a:gd name="T22" fmla="*/ 603292897 w 794"/>
                <a:gd name="T23" fmla="*/ 468435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0"/>
            <p:cNvSpPr>
              <a:spLocks/>
            </p:cNvSpPr>
            <p:nvPr userDrawn="1"/>
          </p:nvSpPr>
          <p:spPr bwMode="auto">
            <a:xfrm>
              <a:off x="166" y="261"/>
              <a:ext cx="2244" cy="1007"/>
            </a:xfrm>
            <a:custGeom>
              <a:avLst/>
              <a:gdLst>
                <a:gd name="T0" fmla="*/ 12478 w 1586"/>
                <a:gd name="T1" fmla="*/ 0 h 821"/>
                <a:gd name="T2" fmla="*/ 121200 w 1586"/>
                <a:gd name="T3" fmla="*/ 7379 h 821"/>
                <a:gd name="T4" fmla="*/ 130025 w 1586"/>
                <a:gd name="T5" fmla="*/ 9072 h 821"/>
                <a:gd name="T6" fmla="*/ 144432 w 1586"/>
                <a:gd name="T7" fmla="*/ 11260 h 821"/>
                <a:gd name="T8" fmla="*/ 142521 w 1586"/>
                <a:gd name="T9" fmla="*/ 11674 h 821"/>
                <a:gd name="T10" fmla="*/ 122908 w 1586"/>
                <a:gd name="T11" fmla="*/ 11189 h 821"/>
                <a:gd name="T12" fmla="*/ 104248 w 1586"/>
                <a:gd name="T13" fmla="*/ 11532 h 821"/>
                <a:gd name="T14" fmla="*/ 3769 w 1586"/>
                <a:gd name="T15" fmla="*/ 4249 h 821"/>
                <a:gd name="T16" fmla="*/ 0 w 1586"/>
                <a:gd name="T17" fmla="*/ 2134 h 821"/>
                <a:gd name="T18" fmla="*/ 4180 w 1586"/>
                <a:gd name="T19" fmla="*/ 450 h 821"/>
                <a:gd name="T20" fmla="*/ 12478 w 1586"/>
                <a:gd name="T21" fmla="*/ 0 h 821"/>
                <a:gd name="T22" fmla="*/ 1247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1"/>
            <p:cNvSpPr>
              <a:spLocks/>
            </p:cNvSpPr>
            <p:nvPr userDrawn="1"/>
          </p:nvSpPr>
          <p:spPr bwMode="auto">
            <a:xfrm>
              <a:off x="474" y="344"/>
              <a:ext cx="1488" cy="919"/>
            </a:xfrm>
            <a:custGeom>
              <a:avLst/>
              <a:gdLst>
                <a:gd name="T0" fmla="*/ 0 w 1049"/>
                <a:gd name="T1" fmla="*/ 4803 h 747"/>
                <a:gd name="T2" fmla="*/ 86781 w 1049"/>
                <a:gd name="T3" fmla="*/ 11049 h 747"/>
                <a:gd name="T4" fmla="*/ 88395 w 1049"/>
                <a:gd name="T5" fmla="*/ 7899 h 747"/>
                <a:gd name="T6" fmla="*/ 98747 w 1049"/>
                <a:gd name="T7" fmla="*/ 6245 h 747"/>
                <a:gd name="T8" fmla="*/ 7341 w 1049"/>
                <a:gd name="T9" fmla="*/ 0 h 747"/>
                <a:gd name="T10" fmla="*/ 0 w 1049"/>
                <a:gd name="T11" fmla="*/ 1871 h 747"/>
                <a:gd name="T12" fmla="*/ 0 w 1049"/>
                <a:gd name="T13" fmla="*/ 4803 h 747"/>
                <a:gd name="T14" fmla="*/ 0 w 1049"/>
                <a:gd name="T15" fmla="*/ 480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9858 w 150"/>
                  <a:gd name="T1" fmla="*/ 0 h 173"/>
                  <a:gd name="T2" fmla="*/ 3628 w 150"/>
                  <a:gd name="T3" fmla="*/ 1054 h 173"/>
                  <a:gd name="T4" fmla="*/ 0 w 150"/>
                  <a:gd name="T5" fmla="*/ 2750 h 173"/>
                  <a:gd name="T6" fmla="*/ 7173 w 150"/>
                  <a:gd name="T7" fmla="*/ 2542 h 173"/>
                  <a:gd name="T8" fmla="*/ 9240 w 150"/>
                  <a:gd name="T9" fmla="*/ 1343 h 173"/>
                  <a:gd name="T10" fmla="*/ 13483 w 150"/>
                  <a:gd name="T11" fmla="*/ 426 h 173"/>
                  <a:gd name="T12" fmla="*/ 9858 w 150"/>
                  <a:gd name="T13" fmla="*/ 0 h 173"/>
                  <a:gd name="T14" fmla="*/ 985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4"/>
              <p:cNvSpPr>
                <a:spLocks/>
              </p:cNvSpPr>
              <p:nvPr userDrawn="1"/>
            </p:nvSpPr>
            <p:spPr bwMode="auto">
              <a:xfrm>
                <a:off x="123" y="148"/>
                <a:ext cx="2386" cy="1081"/>
              </a:xfrm>
              <a:custGeom>
                <a:avLst/>
                <a:gdLst>
                  <a:gd name="T0" fmla="*/ 14461 w 1684"/>
                  <a:gd name="T1" fmla="*/ 0 h 880"/>
                  <a:gd name="T2" fmla="*/ 5847 w 1684"/>
                  <a:gd name="T3" fmla="*/ 755 h 880"/>
                  <a:gd name="T4" fmla="*/ 0 w 1684"/>
                  <a:gd name="T5" fmla="*/ 3018 h 880"/>
                  <a:gd name="T6" fmla="*/ 6236 w 1684"/>
                  <a:gd name="T7" fmla="*/ 5205 h 880"/>
                  <a:gd name="T8" fmla="*/ 109610 w 1684"/>
                  <a:gd name="T9" fmla="*/ 12573 h 880"/>
                  <a:gd name="T10" fmla="*/ 131879 w 1684"/>
                  <a:gd name="T11" fmla="*/ 12115 h 880"/>
                  <a:gd name="T12" fmla="*/ 149924 w 1684"/>
                  <a:gd name="T13" fmla="*/ 12764 h 880"/>
                  <a:gd name="T14" fmla="*/ 156185 w 1684"/>
                  <a:gd name="T15" fmla="*/ 11733 h 880"/>
                  <a:gd name="T16" fmla="*/ 139289 w 1684"/>
                  <a:gd name="T17" fmla="*/ 9627 h 880"/>
                  <a:gd name="T18" fmla="*/ 132424 w 1684"/>
                  <a:gd name="T19" fmla="*/ 7434 h 880"/>
                  <a:gd name="T20" fmla="*/ 127006 w 1684"/>
                  <a:gd name="T21" fmla="*/ 7644 h 880"/>
                  <a:gd name="T22" fmla="*/ 133443 w 1684"/>
                  <a:gd name="T23" fmla="*/ 9627 h 880"/>
                  <a:gd name="T24" fmla="*/ 146349 w 1684"/>
                  <a:gd name="T25" fmla="*/ 11741 h 880"/>
                  <a:gd name="T26" fmla="*/ 131061 w 1684"/>
                  <a:gd name="T27" fmla="*/ 11416 h 880"/>
                  <a:gd name="T28" fmla="*/ 113035 w 1684"/>
                  <a:gd name="T29" fmla="*/ 11794 h 880"/>
                  <a:gd name="T30" fmla="*/ 116371 w 1684"/>
                  <a:gd name="T31" fmla="*/ 9421 h 880"/>
                  <a:gd name="T32" fmla="*/ 124100 w 1684"/>
                  <a:gd name="T33" fmla="*/ 7804 h 880"/>
                  <a:gd name="T34" fmla="*/ 115052 w 1684"/>
                  <a:gd name="T35" fmla="*/ 8006 h 880"/>
                  <a:gd name="T36" fmla="*/ 108037 w 1684"/>
                  <a:gd name="T37" fmla="*/ 9551 h 880"/>
                  <a:gd name="T38" fmla="*/ 105653 w 1684"/>
                  <a:gd name="T39" fmla="*/ 11477 h 880"/>
                  <a:gd name="T40" fmla="*/ 9935 w 1684"/>
                  <a:gd name="T41" fmla="*/ 4495 h 880"/>
                  <a:gd name="T42" fmla="*/ 7397 w 1684"/>
                  <a:gd name="T43" fmla="*/ 3114 h 880"/>
                  <a:gd name="T44" fmla="*/ 9548 w 1684"/>
                  <a:gd name="T45" fmla="*/ 1386 h 880"/>
                  <a:gd name="T46" fmla="*/ 20093 w 1684"/>
                  <a:gd name="T47" fmla="*/ 0 h 880"/>
                  <a:gd name="T48" fmla="*/ 14461 w 1684"/>
                  <a:gd name="T49" fmla="*/ 0 h 880"/>
                  <a:gd name="T50" fmla="*/ 1446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5"/>
              <p:cNvSpPr>
                <a:spLocks/>
              </p:cNvSpPr>
              <p:nvPr userDrawn="1"/>
            </p:nvSpPr>
            <p:spPr bwMode="auto">
              <a:xfrm>
                <a:off x="324" y="158"/>
                <a:ext cx="1686" cy="614"/>
              </a:xfrm>
              <a:custGeom>
                <a:avLst/>
                <a:gdLst>
                  <a:gd name="T0" fmla="*/ 9282 w 1190"/>
                  <a:gd name="T1" fmla="*/ 0 h 500"/>
                  <a:gd name="T2" fmla="*/ 110325 w 1190"/>
                  <a:gd name="T3" fmla="*/ 7075 h 500"/>
                  <a:gd name="T4" fmla="*/ 99688 w 1190"/>
                  <a:gd name="T5" fmla="*/ 7218 h 500"/>
                  <a:gd name="T6" fmla="*/ 0 w 1190"/>
                  <a:gd name="T7" fmla="*/ 389 h 500"/>
                  <a:gd name="T8" fmla="*/ 9282 w 1190"/>
                  <a:gd name="T9" fmla="*/ 0 h 500"/>
                  <a:gd name="T10" fmla="*/ 928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16"/>
              <p:cNvSpPr>
                <a:spLocks/>
              </p:cNvSpPr>
              <p:nvPr userDrawn="1"/>
            </p:nvSpPr>
            <p:spPr bwMode="auto">
              <a:xfrm>
                <a:off x="409" y="251"/>
                <a:ext cx="227" cy="410"/>
              </a:xfrm>
              <a:custGeom>
                <a:avLst/>
                <a:gdLst>
                  <a:gd name="T0" fmla="*/ 10968 w 160"/>
                  <a:gd name="T1" fmla="*/ 0 h 335"/>
                  <a:gd name="T2" fmla="*/ 1796 w 160"/>
                  <a:gd name="T3" fmla="*/ 1474 h 335"/>
                  <a:gd name="T4" fmla="*/ 0 w 160"/>
                  <a:gd name="T5" fmla="*/ 3174 h 335"/>
                  <a:gd name="T6" fmla="*/ 3147 w 160"/>
                  <a:gd name="T7" fmla="*/ 4340 h 335"/>
                  <a:gd name="T8" fmla="*/ 8844 w 160"/>
                  <a:gd name="T9" fmla="*/ 4627 h 335"/>
                  <a:gd name="T10" fmla="*/ 7180 w 160"/>
                  <a:gd name="T11" fmla="*/ 2119 h 335"/>
                  <a:gd name="T12" fmla="*/ 15087 w 160"/>
                  <a:gd name="T13" fmla="*/ 242 h 335"/>
                  <a:gd name="T14" fmla="*/ 10968 w 160"/>
                  <a:gd name="T15" fmla="*/ 0 h 335"/>
                  <a:gd name="T16" fmla="*/ 109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7"/>
              <p:cNvSpPr>
                <a:spLocks/>
              </p:cNvSpPr>
              <p:nvPr userDrawn="1"/>
            </p:nvSpPr>
            <p:spPr bwMode="auto">
              <a:xfrm>
                <a:off x="846" y="536"/>
                <a:ext cx="691" cy="364"/>
              </a:xfrm>
              <a:custGeom>
                <a:avLst/>
                <a:gdLst>
                  <a:gd name="T0" fmla="*/ 1284 w 489"/>
                  <a:gd name="T1" fmla="*/ 505 h 296"/>
                  <a:gd name="T2" fmla="*/ 14305 w 489"/>
                  <a:gd name="T3" fmla="*/ 976 h 296"/>
                  <a:gd name="T4" fmla="*/ 29026 w 489"/>
                  <a:gd name="T5" fmla="*/ 2019 h 296"/>
                  <a:gd name="T6" fmla="*/ 39420 w 489"/>
                  <a:gd name="T7" fmla="*/ 3580 h 296"/>
                  <a:gd name="T8" fmla="*/ 29201 w 489"/>
                  <a:gd name="T9" fmla="*/ 3385 h 296"/>
                  <a:gd name="T10" fmla="*/ 12417 w 489"/>
                  <a:gd name="T11" fmla="*/ 2151 h 296"/>
                  <a:gd name="T12" fmla="*/ 4468 w 489"/>
                  <a:gd name="T13" fmla="*/ 1177 h 296"/>
                  <a:gd name="T14" fmla="*/ 9557 w 489"/>
                  <a:gd name="T15" fmla="*/ 2398 h 296"/>
                  <a:gd name="T16" fmla="*/ 24359 w 489"/>
                  <a:gd name="T17" fmla="*/ 3968 h 296"/>
                  <a:gd name="T18" fmla="*/ 41723 w 489"/>
                  <a:gd name="T19" fmla="*/ 4366 h 296"/>
                  <a:gd name="T20" fmla="*/ 43792 w 489"/>
                  <a:gd name="T21" fmla="*/ 3296 h 296"/>
                  <a:gd name="T22" fmla="*/ 35296 w 489"/>
                  <a:gd name="T23" fmla="*/ 1772 h 296"/>
                  <a:gd name="T24" fmla="*/ 15209 w 489"/>
                  <a:gd name="T25" fmla="*/ 255 h 296"/>
                  <a:gd name="T26" fmla="*/ 0 w 489"/>
                  <a:gd name="T27" fmla="*/ 0 h 296"/>
                  <a:gd name="T28" fmla="*/ 1284 w 489"/>
                  <a:gd name="T29" fmla="*/ 505 h 296"/>
                  <a:gd name="T30" fmla="*/ 1284 w 489"/>
                  <a:gd name="T31" fmla="*/ 50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38 w 794"/>
                <a:gd name="T1" fmla="*/ 4 h 414"/>
                <a:gd name="T2" fmla="*/ 35 w 794"/>
                <a:gd name="T3" fmla="*/ 4 h 414"/>
                <a:gd name="T4" fmla="*/ 27 w 794"/>
                <a:gd name="T5" fmla="*/ 2 h 414"/>
                <a:gd name="T6" fmla="*/ 3 w 794"/>
                <a:gd name="T7" fmla="*/ 0 h 414"/>
                <a:gd name="T8" fmla="*/ 2 w 794"/>
                <a:gd name="T9" fmla="*/ 1 h 414"/>
                <a:gd name="T10" fmla="*/ 0 w 794"/>
                <a:gd name="T11" fmla="*/ 1 h 414"/>
                <a:gd name="T12" fmla="*/ 2 w 794"/>
                <a:gd name="T13" fmla="*/ 2 h 414"/>
                <a:gd name="T14" fmla="*/ 28 w 794"/>
                <a:gd name="T15" fmla="*/ 4 h 414"/>
                <a:gd name="T16" fmla="*/ 33 w 794"/>
                <a:gd name="T17" fmla="*/ 4 h 414"/>
                <a:gd name="T18" fmla="*/ 38 w 794"/>
                <a:gd name="T19" fmla="*/ 4 h 414"/>
                <a:gd name="T20" fmla="*/ 38 w 794"/>
                <a:gd name="T21" fmla="*/ 4 h 414"/>
                <a:gd name="T22" fmla="*/ 38 w 794"/>
                <a:gd name="T23" fmla="*/ 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Freeform 29"/>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87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ja-JP" altLang="en-US" noProof="0" smtClean="0"/>
              <a:t>マスタ タイトルの書式設定</a:t>
            </a:r>
          </a:p>
        </p:txBody>
      </p:sp>
      <p:sp>
        <p:nvSpPr>
          <p:cNvPr id="7987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ja-JP" altLang="en-US" noProof="0" smtClean="0"/>
              <a:t>マスタ サブタイトルの書式設定</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fld id="{D9AAC4F1-86FD-4C80-9153-762EDF2F1F9A}" type="datetime1">
              <a:rPr lang="ja-JP" altLang="en-US" smtClean="0"/>
              <a:t>2017/1/25</a:t>
            </a:fld>
            <a:endParaRPr lang="en-US" altLang="ja-JP"/>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65C64275-512A-4AFF-A5B3-6F35B3DC14F2}" type="slidenum">
              <a:rPr lang="ja-JP" altLang="en-US"/>
              <a:pPr>
                <a:defRPr/>
              </a:pPr>
              <a:t>‹#›</a:t>
            </a:fld>
            <a:endParaRPr lang="en-US" altLang="ja-JP"/>
          </a:p>
        </p:txBody>
      </p:sp>
    </p:spTree>
    <p:extLst>
      <p:ext uri="{BB962C8B-B14F-4D97-AF65-F5344CB8AC3E}">
        <p14:creationId xmlns:p14="http://schemas.microsoft.com/office/powerpoint/2010/main" val="206571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28B5E1F9-5E87-4F31-A386-5832D0CB98B0}" type="datetime1">
              <a:rPr lang="ja-JP" altLang="en-US" smtClean="0"/>
              <a:t>2017/1/25</a:t>
            </a:fld>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28026549-4DE1-4409-8438-CFAEBE7C9009}" type="slidenum">
              <a:rPr lang="ja-JP" altLang="en-US"/>
              <a:pPr>
                <a:defRPr/>
              </a:pPr>
              <a:t>‹#›</a:t>
            </a:fld>
            <a:endParaRPr lang="en-US" altLang="ja-JP"/>
          </a:p>
        </p:txBody>
      </p:sp>
    </p:spTree>
    <p:extLst>
      <p:ext uri="{BB962C8B-B14F-4D97-AF65-F5344CB8AC3E}">
        <p14:creationId xmlns:p14="http://schemas.microsoft.com/office/powerpoint/2010/main" val="2807199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57950" y="152400"/>
            <a:ext cx="1924050" cy="53340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152400"/>
            <a:ext cx="5619750" cy="53340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46E09E6B-9F68-49EE-832D-1AC6851530AC}" type="datetime1">
              <a:rPr lang="ja-JP" altLang="en-US" smtClean="0"/>
              <a:t>2017/1/25</a:t>
            </a:fld>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279DA4AA-2CE5-4CF7-9D63-DAC87C41B72D}" type="slidenum">
              <a:rPr lang="ja-JP" altLang="en-US"/>
              <a:pPr>
                <a:defRPr/>
              </a:pPr>
              <a:t>‹#›</a:t>
            </a:fld>
            <a:endParaRPr lang="en-US" altLang="ja-JP"/>
          </a:p>
        </p:txBody>
      </p:sp>
    </p:spTree>
    <p:extLst>
      <p:ext uri="{BB962C8B-B14F-4D97-AF65-F5344CB8AC3E}">
        <p14:creationId xmlns:p14="http://schemas.microsoft.com/office/powerpoint/2010/main" val="2057980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9462D46-D6D1-4CB8-A0FF-7007324D9D4B}" type="datetime1">
              <a:rPr lang="ja-JP" altLang="en-US" smtClean="0"/>
              <a:t>2017/1/25</a:t>
            </a:fld>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F7656EBF-0C96-4731-BEE1-3859B3F0889A}" type="slidenum">
              <a:rPr lang="ja-JP" altLang="en-US"/>
              <a:pPr>
                <a:defRPr/>
              </a:pPr>
              <a:t>‹#›</a:t>
            </a:fld>
            <a:endParaRPr lang="en-US" altLang="ja-JP"/>
          </a:p>
        </p:txBody>
      </p:sp>
    </p:spTree>
    <p:extLst>
      <p:ext uri="{BB962C8B-B14F-4D97-AF65-F5344CB8AC3E}">
        <p14:creationId xmlns:p14="http://schemas.microsoft.com/office/powerpoint/2010/main" val="4275948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fld id="{BC9A1070-48C9-4894-8A01-621B5ADE66B7}" type="datetime1">
              <a:rPr lang="ja-JP" altLang="en-US" smtClean="0"/>
              <a:t>2017/1/25</a:t>
            </a:fld>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2C281556-9C41-4E56-B576-133C8C4A2196}" type="slidenum">
              <a:rPr lang="ja-JP" altLang="en-US"/>
              <a:pPr>
                <a:defRPr/>
              </a:pPr>
              <a:t>‹#›</a:t>
            </a:fld>
            <a:endParaRPr lang="en-US" altLang="ja-JP"/>
          </a:p>
        </p:txBody>
      </p:sp>
    </p:spTree>
    <p:extLst>
      <p:ext uri="{BB962C8B-B14F-4D97-AF65-F5344CB8AC3E}">
        <p14:creationId xmlns:p14="http://schemas.microsoft.com/office/powerpoint/2010/main" val="1905131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828800"/>
            <a:ext cx="3771900" cy="3657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10100" y="1828800"/>
            <a:ext cx="3771900" cy="3657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fld id="{511231F7-BF7B-4ED7-884D-47D09FC5AD10}" type="datetime1">
              <a:rPr lang="ja-JP" altLang="en-US" smtClean="0"/>
              <a:t>2017/1/25</a:t>
            </a:fld>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5084FE7-8BCA-4E7B-AE5F-53F0F4A23A51}" type="slidenum">
              <a:rPr lang="ja-JP" altLang="en-US"/>
              <a:pPr>
                <a:defRPr/>
              </a:pPr>
              <a:t>‹#›</a:t>
            </a:fld>
            <a:endParaRPr lang="en-US" altLang="ja-JP"/>
          </a:p>
        </p:txBody>
      </p:sp>
    </p:spTree>
    <p:extLst>
      <p:ext uri="{BB962C8B-B14F-4D97-AF65-F5344CB8AC3E}">
        <p14:creationId xmlns:p14="http://schemas.microsoft.com/office/powerpoint/2010/main" val="3360735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fld id="{3F995305-640F-4CBC-A9DE-70256FE1A6B9}" type="datetime1">
              <a:rPr lang="ja-JP" altLang="en-US" smtClean="0"/>
              <a:t>2017/1/25</a:t>
            </a:fld>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089A9087-EAF2-4367-A4B4-0CFC1FA81EA8}" type="slidenum">
              <a:rPr lang="ja-JP" altLang="en-US"/>
              <a:pPr>
                <a:defRPr/>
              </a:pPr>
              <a:t>‹#›</a:t>
            </a:fld>
            <a:endParaRPr lang="en-US" altLang="ja-JP"/>
          </a:p>
        </p:txBody>
      </p:sp>
    </p:spTree>
    <p:extLst>
      <p:ext uri="{BB962C8B-B14F-4D97-AF65-F5344CB8AC3E}">
        <p14:creationId xmlns:p14="http://schemas.microsoft.com/office/powerpoint/2010/main" val="4246833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fld id="{CE9D8009-947A-488C-9DB9-1EB607A8A3D4}" type="datetime1">
              <a:rPr lang="ja-JP" altLang="en-US" smtClean="0"/>
              <a:t>2017/1/25</a:t>
            </a:fld>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932D11B1-DC69-4A4F-9344-1817FDB7134C}" type="slidenum">
              <a:rPr lang="ja-JP" altLang="en-US"/>
              <a:pPr>
                <a:defRPr/>
              </a:pPr>
              <a:t>‹#›</a:t>
            </a:fld>
            <a:endParaRPr lang="en-US" altLang="ja-JP"/>
          </a:p>
        </p:txBody>
      </p:sp>
    </p:spTree>
    <p:extLst>
      <p:ext uri="{BB962C8B-B14F-4D97-AF65-F5344CB8AC3E}">
        <p14:creationId xmlns:p14="http://schemas.microsoft.com/office/powerpoint/2010/main" val="2051498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B549C230-A122-4803-A674-C676B0F4DF16}" type="datetime1">
              <a:rPr lang="ja-JP" altLang="en-US" smtClean="0"/>
              <a:t>2017/1/25</a:t>
            </a:fld>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D5D38110-F264-4FBF-986A-2A6E616DAD57}" type="slidenum">
              <a:rPr lang="ja-JP" altLang="en-US"/>
              <a:pPr>
                <a:defRPr/>
              </a:pPr>
              <a:t>‹#›</a:t>
            </a:fld>
            <a:endParaRPr lang="en-US" altLang="ja-JP"/>
          </a:p>
        </p:txBody>
      </p:sp>
    </p:spTree>
    <p:extLst>
      <p:ext uri="{BB962C8B-B14F-4D97-AF65-F5344CB8AC3E}">
        <p14:creationId xmlns:p14="http://schemas.microsoft.com/office/powerpoint/2010/main" val="1418175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fld id="{33C23F89-BB7C-4E6D-8C56-8EE1E45BA63A}" type="datetime1">
              <a:rPr lang="ja-JP" altLang="en-US" smtClean="0"/>
              <a:t>2017/1/25</a:t>
            </a:fld>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4CDB4E31-A15E-4CC1-8B53-5AEE13BA79D6}" type="slidenum">
              <a:rPr lang="ja-JP" altLang="en-US"/>
              <a:pPr>
                <a:defRPr/>
              </a:pPr>
              <a:t>‹#›</a:t>
            </a:fld>
            <a:endParaRPr lang="en-US" altLang="ja-JP"/>
          </a:p>
        </p:txBody>
      </p:sp>
    </p:spTree>
    <p:extLst>
      <p:ext uri="{BB962C8B-B14F-4D97-AF65-F5344CB8AC3E}">
        <p14:creationId xmlns:p14="http://schemas.microsoft.com/office/powerpoint/2010/main" val="54868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fld id="{D846A468-6915-4B69-B00C-4C253F4CFB59}" type="datetime1">
              <a:rPr lang="ja-JP" altLang="en-US" smtClean="0"/>
              <a:t>2017/1/25</a:t>
            </a:fld>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6E6DBAB3-8CE2-45E5-8045-F913B23B820B}" type="slidenum">
              <a:rPr lang="ja-JP" altLang="en-US"/>
              <a:pPr>
                <a:defRPr/>
              </a:pPr>
              <a:t>‹#›</a:t>
            </a:fld>
            <a:endParaRPr lang="en-US" altLang="ja-JP"/>
          </a:p>
        </p:txBody>
      </p:sp>
    </p:spTree>
    <p:extLst>
      <p:ext uri="{BB962C8B-B14F-4D97-AF65-F5344CB8AC3E}">
        <p14:creationId xmlns:p14="http://schemas.microsoft.com/office/powerpoint/2010/main" val="534187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8853"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kumimoji="0" sz="1400"/>
            </a:lvl1pPr>
          </a:lstStyle>
          <a:p>
            <a:pPr>
              <a:defRPr/>
            </a:pPr>
            <a:fld id="{D0DBFB48-5A9E-4AA4-B140-2F0F1257439C}" type="datetime1">
              <a:rPr lang="ja-JP" altLang="en-US" smtClean="0"/>
              <a:t>2017/1/25</a:t>
            </a:fld>
            <a:endParaRPr lang="en-US" altLang="ja-JP"/>
          </a:p>
        </p:txBody>
      </p:sp>
      <p:sp>
        <p:nvSpPr>
          <p:cNvPr id="78854"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kumimoji="0" sz="1400"/>
            </a:lvl1pPr>
          </a:lstStyle>
          <a:p>
            <a:pPr>
              <a:defRPr/>
            </a:pPr>
            <a:endParaRPr lang="en-US" altLang="ja-JP"/>
          </a:p>
        </p:txBody>
      </p:sp>
      <p:sp>
        <p:nvSpPr>
          <p:cNvPr id="78855"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kumimoji="0" sz="1400"/>
            </a:lvl1pPr>
          </a:lstStyle>
          <a:p>
            <a:pPr>
              <a:defRPr/>
            </a:pPr>
            <a:fld id="{7CBDC057-F8BD-487E-A482-21B304783160}" type="slidenum">
              <a:rPr lang="ja-JP" altLang="en-US"/>
              <a:pPr>
                <a:defRPr/>
              </a:pPr>
              <a:t>‹#›</a:t>
            </a:fld>
            <a:endParaRPr lang="en-US" altLang="ja-JP"/>
          </a:p>
        </p:txBody>
      </p:sp>
      <p:sp>
        <p:nvSpPr>
          <p:cNvPr id="1032" name="Freeform 8"/>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3" name="Freeform 9"/>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3"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4"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5"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6"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8"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9"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5"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62"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3"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7"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9"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1"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2"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0"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2" name="Freeform 45"/>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3" name="Freeform 46"/>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 name="Freeform 48"/>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6" name="Freeform 49"/>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8" name="Freeform 51"/>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Sld>
  <p:clrMap bg1="lt1" tx1="dk1" bg2="lt2" tx2="dk2" accent1="accent1" accent2="accent2" accent3="accent3" accent4="accent4" accent5="accent5" accent6="accent6" hlink="hlink" folHlink="folHlink"/>
  <p:sldLayoutIdLst>
    <p:sldLayoutId id="2147484000"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omic Sans MS" panose="030F0702030302020204" pitchFamily="66"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omic Sans MS" panose="030F0702030302020204" pitchFamily="66"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omic Sans MS" panose="030F0702030302020204" pitchFamily="66"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omic Sans MS" panose="030F0702030302020204" pitchFamily="66"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omic Sans MS" panose="030F0702030302020204" pitchFamily="66"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omic Sans MS" panose="030F0702030302020204" pitchFamily="66"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omic Sans MS" panose="030F0702030302020204" pitchFamily="66"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omic Sans MS" panose="030F0702030302020204" pitchFamily="66"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2636912"/>
            <a:ext cx="9144000" cy="2736205"/>
          </a:xfrm>
        </p:spPr>
        <p:txBody>
          <a:bodyPr anchor="ctr"/>
          <a:lstStyle/>
          <a:p>
            <a:pPr eaLnBrk="1" hangingPunct="1">
              <a:defRPr/>
            </a:pPr>
            <a:r>
              <a:rPr lang="ja-JP" altLang="en-US" sz="5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島</a:t>
            </a:r>
            <a:r>
              <a:rPr lang="ja-JP" altLang="en-US" sz="5400" b="1" dirty="0" err="1"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しょ</a:t>
            </a:r>
            <a:r>
              <a:rPr lang="ja-JP" altLang="en-US" sz="5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部の活性化を狙った</a:t>
            </a:r>
            <a:r>
              <a:rPr lang="en-US" altLang="ja-JP" sz="5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r>
            <a:br>
              <a:rPr lang="en-US" altLang="ja-JP" sz="5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br>
            <a:r>
              <a:rPr lang="ja-JP" altLang="en-US" sz="5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瀬戸内海縦断</a:t>
            </a:r>
            <a:r>
              <a:rPr lang="en-US" altLang="ja-JP" sz="5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OWS</a:t>
            </a:r>
            <a:r>
              <a:rPr lang="ja-JP" altLang="en-US" sz="5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の提案</a:t>
            </a:r>
            <a:r>
              <a:rPr lang="ja-JP" altLang="en-US" sz="6600" dirty="0" smtClean="0">
                <a:solidFill>
                  <a:srgbClr val="FF0000"/>
                </a:solidFill>
                <a:effectLst>
                  <a:outerShdw blurRad="38100" dist="38100" dir="2700000" algn="tl">
                    <a:srgbClr val="C0C0C0"/>
                  </a:outerShdw>
                </a:effectLst>
                <a:ea typeface="ＭＳ ゴシック" panose="020B0609070205080204" pitchFamily="49" charset="-128"/>
              </a:rPr>
              <a:t/>
            </a:r>
            <a:br>
              <a:rPr lang="ja-JP" altLang="en-US" sz="6600" dirty="0" smtClean="0">
                <a:solidFill>
                  <a:srgbClr val="FF0000"/>
                </a:solidFill>
                <a:effectLst>
                  <a:outerShdw blurRad="38100" dist="38100" dir="2700000" algn="tl">
                    <a:srgbClr val="C0C0C0"/>
                  </a:outerShdw>
                </a:effectLst>
                <a:ea typeface="ＭＳ ゴシック" panose="020B0609070205080204" pitchFamily="49" charset="-128"/>
              </a:rPr>
            </a:br>
            <a:endParaRPr lang="ja-JP" altLang="en-US" sz="6600" dirty="0" smtClean="0">
              <a:solidFill>
                <a:srgbClr val="FF0000"/>
              </a:solidFill>
              <a:effectLst>
                <a:outerShdw blurRad="38100" dist="38100" dir="2700000" algn="tl">
                  <a:srgbClr val="C0C0C0"/>
                </a:outerShdw>
              </a:effectLst>
              <a:ea typeface="ＭＳ ゴシック" panose="020B0609070205080204" pitchFamily="49" charset="-128"/>
            </a:endParaRPr>
          </a:p>
        </p:txBody>
      </p:sp>
      <p:sp>
        <p:nvSpPr>
          <p:cNvPr id="3075" name="Text Box 4"/>
          <p:cNvSpPr txBox="1">
            <a:spLocks noChangeArrowheads="1"/>
          </p:cNvSpPr>
          <p:nvPr/>
        </p:nvSpPr>
        <p:spPr bwMode="auto">
          <a:xfrm>
            <a:off x="1907705" y="5157192"/>
            <a:ext cx="6834335"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Comic Sans MS" panose="030F0702030302020204" pitchFamily="66" charset="0"/>
                <a:ea typeface="ＭＳ Ｐゴシック" panose="020B0600070205080204" pitchFamily="50" charset="-128"/>
              </a:defRPr>
            </a:lvl1pPr>
            <a:lvl2pPr marL="742950" indent="-285750">
              <a:spcBef>
                <a:spcPct val="20000"/>
              </a:spcBef>
              <a:buChar char="–"/>
              <a:defRPr kumimoji="1" sz="2800">
                <a:solidFill>
                  <a:schemeClr val="tx1"/>
                </a:solidFill>
                <a:latin typeface="Comic Sans MS" panose="030F0702030302020204" pitchFamily="66" charset="0"/>
                <a:ea typeface="ＭＳ Ｐゴシック" panose="020B0600070205080204" pitchFamily="50" charset="-128"/>
              </a:defRPr>
            </a:lvl2pPr>
            <a:lvl3pPr marL="1143000" indent="-228600">
              <a:spcBef>
                <a:spcPct val="20000"/>
              </a:spcBef>
              <a:buChar char="•"/>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4pPr>
            <a:lvl5pPr marL="20574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9pPr>
          </a:lstStyle>
          <a:p>
            <a:pPr eaLnBrk="1" hangingPunct="1">
              <a:lnSpc>
                <a:spcPts val="2400"/>
              </a:lnSpc>
              <a:spcBef>
                <a:spcPct val="50000"/>
              </a:spcBef>
              <a:buFontTx/>
              <a:buNone/>
              <a:defRPr/>
            </a:pPr>
            <a:r>
              <a:rPr lang="ja-JP" altLang="en-US" sz="2800" b="1" dirty="0" smtClean="0">
                <a:solidFill>
                  <a:srgbClr val="0000FF"/>
                </a:solidFill>
                <a:effectLst>
                  <a:outerShdw blurRad="38100" dist="38100" dir="2700000" algn="tl">
                    <a:srgbClr val="C0C0C0"/>
                  </a:outerShdw>
                </a:effectLst>
                <a:ea typeface="HG丸ｺﾞｼｯｸM-PRO" panose="020F0600000000000000" pitchFamily="50" charset="-128"/>
              </a:rPr>
              <a:t>高松</a:t>
            </a:r>
            <a:r>
              <a:rPr lang="ja-JP" altLang="en-US" sz="2800" b="1" dirty="0">
                <a:solidFill>
                  <a:srgbClr val="0000FF"/>
                </a:solidFill>
                <a:effectLst>
                  <a:outerShdw blurRad="38100" dist="38100" dir="2700000" algn="tl">
                    <a:srgbClr val="C0C0C0"/>
                  </a:outerShdw>
                </a:effectLst>
                <a:ea typeface="HG丸ｺﾞｼｯｸM-PRO" panose="020F0600000000000000" pitchFamily="50" charset="-128"/>
              </a:rPr>
              <a:t>大学経営</a:t>
            </a:r>
            <a:r>
              <a:rPr lang="ja-JP" altLang="en-US" sz="2800" b="1" dirty="0" smtClean="0">
                <a:solidFill>
                  <a:srgbClr val="0000FF"/>
                </a:solidFill>
                <a:effectLst>
                  <a:outerShdw blurRad="38100" dist="38100" dir="2700000" algn="tl">
                    <a:srgbClr val="C0C0C0"/>
                  </a:outerShdw>
                </a:effectLst>
                <a:ea typeface="HG丸ｺﾞｼｯｸM-PRO" panose="020F0600000000000000" pitchFamily="50" charset="-128"/>
              </a:rPr>
              <a:t>学部経営学科</a:t>
            </a:r>
            <a:endParaRPr lang="en-US" altLang="ja-JP" sz="2800" b="1" dirty="0" smtClean="0">
              <a:solidFill>
                <a:srgbClr val="0000FF"/>
              </a:solidFill>
              <a:effectLst>
                <a:outerShdw blurRad="38100" dist="38100" dir="2700000" algn="tl">
                  <a:srgbClr val="C0C0C0"/>
                </a:outerShdw>
              </a:effectLst>
              <a:ea typeface="HG丸ｺﾞｼｯｸM-PRO" panose="020F0600000000000000" pitchFamily="50" charset="-128"/>
            </a:endParaRPr>
          </a:p>
          <a:p>
            <a:pPr eaLnBrk="1" hangingPunct="1">
              <a:lnSpc>
                <a:spcPts val="2400"/>
              </a:lnSpc>
              <a:spcBef>
                <a:spcPct val="50000"/>
              </a:spcBef>
              <a:buFontTx/>
              <a:buNone/>
              <a:defRPr/>
            </a:pPr>
            <a:r>
              <a:rPr lang="ja-JP" altLang="en-US" sz="2800" b="1" dirty="0">
                <a:solidFill>
                  <a:srgbClr val="0000FF"/>
                </a:solidFill>
                <a:effectLst>
                  <a:outerShdw blurRad="38100" dist="38100" dir="2700000" algn="tl">
                    <a:srgbClr val="C0C0C0"/>
                  </a:outerShdw>
                </a:effectLst>
                <a:ea typeface="HG丸ｺﾞｼｯｸM-PRO" panose="020F0600000000000000" pitchFamily="50" charset="-128"/>
              </a:rPr>
              <a:t>　</a:t>
            </a:r>
            <a:r>
              <a:rPr lang="ja-JP" altLang="en-US" sz="2800" b="1" dirty="0" smtClean="0">
                <a:solidFill>
                  <a:srgbClr val="0000FF"/>
                </a:solidFill>
                <a:effectLst>
                  <a:outerShdw blurRad="38100" dist="38100" dir="2700000" algn="tl">
                    <a:srgbClr val="C0C0C0"/>
                  </a:outerShdw>
                </a:effectLst>
                <a:ea typeface="HG丸ｺﾞｼｯｸM-PRO" panose="020F0600000000000000" pitchFamily="50" charset="-128"/>
              </a:rPr>
              <a:t>　　　　　スポーツ</a:t>
            </a:r>
            <a:r>
              <a:rPr lang="ja-JP" altLang="en-US" sz="2800" b="1" dirty="0">
                <a:solidFill>
                  <a:srgbClr val="0000FF"/>
                </a:solidFill>
                <a:effectLst>
                  <a:outerShdw blurRad="38100" dist="38100" dir="2700000" algn="tl">
                    <a:srgbClr val="C0C0C0"/>
                  </a:outerShdw>
                </a:effectLst>
                <a:ea typeface="HG丸ｺﾞｼｯｸM-PRO" panose="020F0600000000000000" pitchFamily="50" charset="-128"/>
              </a:rPr>
              <a:t>経営コース</a:t>
            </a:r>
            <a:endParaRPr lang="en-US" altLang="ja-JP" sz="2800" b="1" dirty="0" smtClean="0">
              <a:solidFill>
                <a:srgbClr val="0000FF"/>
              </a:solidFill>
              <a:effectLst>
                <a:outerShdw blurRad="38100" dist="38100" dir="2700000" algn="tl">
                  <a:srgbClr val="C0C0C0"/>
                </a:outerShdw>
              </a:effectLst>
              <a:ea typeface="HG丸ｺﾞｼｯｸM-PRO" panose="020F0600000000000000" pitchFamily="50" charset="-128"/>
            </a:endParaRPr>
          </a:p>
          <a:p>
            <a:pPr eaLnBrk="1" hangingPunct="1">
              <a:lnSpc>
                <a:spcPts val="2400"/>
              </a:lnSpc>
              <a:spcBef>
                <a:spcPct val="50000"/>
              </a:spcBef>
              <a:buFontTx/>
              <a:buNone/>
              <a:defRPr/>
            </a:pPr>
            <a:r>
              <a:rPr lang="ja-JP" altLang="en-US" sz="2800" b="1" dirty="0">
                <a:solidFill>
                  <a:srgbClr val="0000FF"/>
                </a:solidFill>
                <a:effectLst>
                  <a:outerShdw blurRad="38100" dist="38100" dir="2700000" algn="tl">
                    <a:srgbClr val="C0C0C0"/>
                  </a:outerShdw>
                </a:effectLst>
                <a:ea typeface="HG丸ｺﾞｼｯｸM-PRO" panose="020F0600000000000000" pitchFamily="50" charset="-128"/>
              </a:rPr>
              <a:t>　</a:t>
            </a:r>
            <a:r>
              <a:rPr lang="ja-JP" altLang="en-US" sz="2800" b="1" dirty="0" smtClean="0">
                <a:solidFill>
                  <a:srgbClr val="0000FF"/>
                </a:solidFill>
                <a:effectLst>
                  <a:outerShdw blurRad="38100" dist="38100" dir="2700000" algn="tl">
                    <a:srgbClr val="C0C0C0"/>
                  </a:outerShdw>
                </a:effectLst>
                <a:ea typeface="HG丸ｺﾞｼｯｸM-PRO" panose="020F0600000000000000" pitchFamily="50" charset="-128"/>
              </a:rPr>
              <a:t>　　　　　　　正岡</a:t>
            </a:r>
            <a:r>
              <a:rPr lang="ja-JP" altLang="en-US" sz="2800" b="1" dirty="0">
                <a:solidFill>
                  <a:srgbClr val="0000FF"/>
                </a:solidFill>
                <a:effectLst>
                  <a:outerShdw blurRad="38100" dist="38100" dir="2700000" algn="tl">
                    <a:srgbClr val="C0C0C0"/>
                  </a:outerShdw>
                </a:effectLst>
                <a:ea typeface="HG丸ｺﾞｼｯｸM-PRO" panose="020F0600000000000000" pitchFamily="50" charset="-128"/>
              </a:rPr>
              <a:t>ゼミ 香西</a:t>
            </a:r>
            <a:r>
              <a:rPr lang="ja-JP" altLang="en-US" sz="2800" b="1" dirty="0" smtClean="0">
                <a:solidFill>
                  <a:srgbClr val="0000FF"/>
                </a:solidFill>
                <a:effectLst>
                  <a:outerShdw blurRad="38100" dist="38100" dir="2700000" algn="tl">
                    <a:srgbClr val="C0C0C0"/>
                  </a:outerShdw>
                </a:effectLst>
                <a:ea typeface="HG丸ｺﾞｼｯｸM-PRO" panose="020F0600000000000000" pitchFamily="50" charset="-128"/>
              </a:rPr>
              <a:t>チーム</a:t>
            </a:r>
            <a:endParaRPr lang="en-US" altLang="ja-JP" sz="2800" b="1" dirty="0" smtClean="0">
              <a:solidFill>
                <a:srgbClr val="0000FF"/>
              </a:solidFill>
              <a:effectLst>
                <a:outerShdw blurRad="38100" dist="38100" dir="2700000" algn="tl">
                  <a:srgbClr val="C0C0C0"/>
                </a:outerShdw>
              </a:effectLst>
              <a:ea typeface="HG丸ｺﾞｼｯｸM-PRO" panose="020F0600000000000000" pitchFamily="50" charset="-128"/>
            </a:endParaRPr>
          </a:p>
          <a:p>
            <a:pPr eaLnBrk="1" hangingPunct="1">
              <a:lnSpc>
                <a:spcPts val="2400"/>
              </a:lnSpc>
              <a:spcBef>
                <a:spcPct val="50000"/>
              </a:spcBef>
              <a:buFontTx/>
              <a:buNone/>
              <a:defRPr/>
            </a:pPr>
            <a:r>
              <a:rPr lang="ja-JP" altLang="en-US" sz="2800" b="1" dirty="0" smtClean="0">
                <a:solidFill>
                  <a:srgbClr val="0000FF"/>
                </a:solidFill>
                <a:effectLst>
                  <a:outerShdw blurRad="38100" dist="38100" dir="2700000" algn="tl">
                    <a:srgbClr val="C0C0C0"/>
                  </a:outerShdw>
                </a:effectLst>
                <a:ea typeface="HG丸ｺﾞｼｯｸM-PRO" panose="020F0600000000000000" pitchFamily="50" charset="-128"/>
              </a:rPr>
              <a:t>　　　</a:t>
            </a:r>
            <a:endParaRPr lang="en-US" altLang="ja-JP" sz="2800" b="1" dirty="0" smtClean="0">
              <a:solidFill>
                <a:srgbClr val="0000FF"/>
              </a:solidFill>
              <a:effectLst>
                <a:outerShdw blurRad="38100" dist="38100" dir="2700000" algn="tl">
                  <a:srgbClr val="C0C0C0"/>
                </a:outerShdw>
              </a:effectLst>
              <a:ea typeface="HG丸ｺﾞｼｯｸM-PRO" panose="020F0600000000000000" pitchFamily="50" charset="-128"/>
            </a:endParaRPr>
          </a:p>
          <a:p>
            <a:pPr eaLnBrk="1" hangingPunct="1">
              <a:lnSpc>
                <a:spcPts val="2400"/>
              </a:lnSpc>
              <a:spcBef>
                <a:spcPct val="50000"/>
              </a:spcBef>
              <a:buFontTx/>
              <a:buNone/>
              <a:defRPr/>
            </a:pPr>
            <a:endParaRPr lang="ja-JP" altLang="en-US" b="1" dirty="0" smtClean="0">
              <a:solidFill>
                <a:srgbClr val="0000FF"/>
              </a:solidFill>
              <a:effectLst>
                <a:outerShdw blurRad="38100" dist="38100" dir="2700000" algn="tl">
                  <a:srgbClr val="C0C0C0"/>
                </a:outerShdw>
              </a:effectLst>
              <a:ea typeface="HG丸ｺﾞｼｯｸM-PRO" panose="020F0600000000000000" pitchFamily="50" charset="-128"/>
            </a:endParaRPr>
          </a:p>
        </p:txBody>
      </p:sp>
      <p:sp>
        <p:nvSpPr>
          <p:cNvPr id="3076" name="Text Box 5"/>
          <p:cNvSpPr txBox="1">
            <a:spLocks noChangeArrowheads="1"/>
          </p:cNvSpPr>
          <p:nvPr/>
        </p:nvSpPr>
        <p:spPr bwMode="auto">
          <a:xfrm>
            <a:off x="251520" y="1052736"/>
            <a:ext cx="777686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Comic Sans MS" panose="030F0702030302020204" pitchFamily="66" charset="0"/>
                <a:ea typeface="ＭＳ Ｐゴシック" panose="020B0600070205080204" pitchFamily="50" charset="-128"/>
              </a:defRPr>
            </a:lvl1pPr>
            <a:lvl2pPr marL="742950" indent="-285750">
              <a:spcBef>
                <a:spcPct val="20000"/>
              </a:spcBef>
              <a:buChar char="–"/>
              <a:defRPr kumimoji="1" sz="2800">
                <a:solidFill>
                  <a:schemeClr val="tx1"/>
                </a:solidFill>
                <a:latin typeface="Comic Sans MS" panose="030F0702030302020204" pitchFamily="66" charset="0"/>
                <a:ea typeface="ＭＳ Ｐゴシック" panose="020B0600070205080204" pitchFamily="50" charset="-128"/>
              </a:defRPr>
            </a:lvl2pPr>
            <a:lvl3pPr marL="1143000" indent="-228600">
              <a:spcBef>
                <a:spcPct val="20000"/>
              </a:spcBef>
              <a:buChar char="•"/>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4pPr>
            <a:lvl5pPr marL="20574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5pPr>
            <a:lvl6pPr marL="2514600" indent="-228600" fontAlgn="base">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6pPr>
            <a:lvl7pPr marL="2971800" indent="-228600" fontAlgn="base">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7pPr>
            <a:lvl8pPr marL="3429000" indent="-228600" fontAlgn="base">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8pPr>
            <a:lvl9pPr marL="3886200" indent="-228600" fontAlgn="base">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9pPr>
          </a:lstStyle>
          <a:p>
            <a:pPr eaLnBrk="1" hangingPunct="1">
              <a:lnSpc>
                <a:spcPts val="2400"/>
              </a:lnSpc>
              <a:spcBef>
                <a:spcPct val="50000"/>
              </a:spcBef>
              <a:buFontTx/>
              <a:buNone/>
              <a:defRPr/>
            </a:pPr>
            <a:r>
              <a:rPr lang="ja-JP" altLang="en-US" sz="28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インターカレッジコンペティション</a:t>
            </a:r>
            <a:r>
              <a:rPr lang="en-US" altLang="ja-JP" sz="28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2016</a:t>
            </a:r>
          </a:p>
          <a:p>
            <a:pPr eaLnBrk="1" hangingPunct="1">
              <a:lnSpc>
                <a:spcPts val="2400"/>
              </a:lnSpc>
              <a:spcBef>
                <a:spcPct val="50000"/>
              </a:spcBef>
              <a:buFontTx/>
              <a:buNone/>
              <a:defRPr/>
            </a:pPr>
            <a:r>
              <a:rPr lang="ja-JP" altLang="en-US"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endParaRPr lang="en-US" altLang="ja-JP"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endParaRPr>
          </a:p>
          <a:p>
            <a:pPr eaLnBrk="1" hangingPunct="1">
              <a:lnSpc>
                <a:spcPts val="2400"/>
              </a:lnSpc>
              <a:spcBef>
                <a:spcPct val="50000"/>
              </a:spcBef>
              <a:buFontTx/>
              <a:buNone/>
              <a:defRPr/>
            </a:pPr>
            <a:r>
              <a:rPr lang="ja-JP" altLang="en-US" sz="2800" b="1" dirty="0" smtClean="0">
                <a:solidFill>
                  <a:srgbClr val="0000FF"/>
                </a:solidFill>
                <a:effectLst>
                  <a:outerShdw blurRad="38100" dist="38100" dir="2700000" algn="tl">
                    <a:srgbClr val="C0C0C0"/>
                  </a:outerShdw>
                </a:effectLst>
                <a:ea typeface="HG丸ｺﾞｼｯｸM-PRO" panose="020F0600000000000000" pitchFamily="50" charset="-128"/>
              </a:rPr>
              <a:t>　関西</a:t>
            </a:r>
            <a:r>
              <a:rPr lang="en-US" altLang="ja-JP" sz="28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WMG2021</a:t>
            </a:r>
            <a:r>
              <a:rPr lang="ja-JP" altLang="en-US" sz="28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エクスカーションとしての</a:t>
            </a:r>
          </a:p>
        </p:txBody>
      </p:sp>
      <p:sp>
        <p:nvSpPr>
          <p:cNvPr id="2" name="スライド番号プレースホルダー 1"/>
          <p:cNvSpPr>
            <a:spLocks noGrp="1"/>
          </p:cNvSpPr>
          <p:nvPr>
            <p:ph type="sldNum" sz="quarter" idx="12"/>
          </p:nvPr>
        </p:nvSpPr>
        <p:spPr>
          <a:xfrm>
            <a:off x="8742040" y="6364850"/>
            <a:ext cx="401960" cy="457200"/>
          </a:xfrm>
        </p:spPr>
        <p:txBody>
          <a:bodyPr/>
          <a:lstStyle/>
          <a:p>
            <a:pPr>
              <a:defRPr/>
            </a:pPr>
            <a:fld id="{D5D38110-F264-4FBF-986A-2A6E616DAD57}" type="slidenum">
              <a:rPr lang="ja-JP" altLang="en-US" sz="1800" b="1" i="1" smtClean="0">
                <a:latin typeface="HG丸ｺﾞｼｯｸM-PRO" panose="020F0600000000000000" pitchFamily="50" charset="-128"/>
                <a:ea typeface="HG丸ｺﾞｼｯｸM-PRO" panose="020F0600000000000000" pitchFamily="50" charset="-128"/>
              </a:rPr>
              <a:pPr>
                <a:defRPr/>
              </a:pPr>
              <a:t>1</a:t>
            </a:fld>
            <a:endParaRPr lang="en-US" altLang="ja-JP" sz="1800" b="1" i="1" dirty="0">
              <a:latin typeface="HG丸ｺﾞｼｯｸM-PRO" panose="020F0600000000000000" pitchFamily="50" charset="-128"/>
              <a:ea typeface="HG丸ｺﾞｼｯｸM-PRO" panose="020F06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世界中からエリート選手を集めるマラソン</a:t>
            </a:r>
            <a:endParaRPr lang="en-US" altLang="ja-JP"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・スイミングと、一般向けにはチームを組んで島をリレーで繋いでいく形式などが考えられる。</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・両方とも開催できれば効果は相当高まるが、前者の方がより開催難易度が高い。また、</a:t>
            </a:r>
            <a:r>
              <a:rPr lang="en-US" altLang="ja-JP"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2021</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年から毎年（あるいは数年に１度）</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、初夏から初秋にかけての土日開催が望ましい。</a:t>
            </a: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・前者の場合、距離はルートにより</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18km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22km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程度。後</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者の場合、①高松港～</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女</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木港（</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4km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）→②女木</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港～男木港（</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4km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）→③男木港～直島本村港</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7km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）→④直島本村港～宇野港（</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5km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6.</a:t>
            </a:r>
            <a:r>
              <a:rPr lang="ja-JP" altLang="en-US" i="1" dirty="0" smtClean="0">
                <a:latin typeface="HG丸ｺﾞｼｯｸM-PRO" panose="020F0600000000000000" pitchFamily="50" charset="-128"/>
                <a:ea typeface="HG丸ｺﾞｼｯｸM-PRO" panose="020F0600000000000000" pitchFamily="50" charset="-128"/>
              </a:rPr>
              <a:t>どんな形式が考えられる？</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10</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2252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海上交通安全法をはじめとする法規制、海上保安庁・警察へのお伺い、運営ノウハウ、採算性、ボランティア等の確保、地元との折衝など、検討するべき課題が多々ある。</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・上記のうち、とくに問題となるのが海上交通安全法で</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ある。該当する海域は</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、同法の対象とする「船舶</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交通が輻輳する特殊な</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海域」であり、ゼミ担当教員によると、</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このようなイベントはまず開催不可能であろう</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とのことだ。</a:t>
            </a: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・運営ノウハウ、採算性</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や</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ボランティア等の確</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保</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について</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は、せとうち</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を主催している</a:t>
            </a:r>
            <a:r>
              <a:rPr lang="zh-TW"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岡</a:t>
            </a:r>
            <a:endParaRPr lang="en-US" altLang="zh-TW"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zh-TW"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山県</a:t>
            </a:r>
            <a:r>
              <a:rPr lang="zh-TW"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水泳</a:t>
            </a:r>
            <a:r>
              <a:rPr lang="zh-TW"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連盟</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の方式が大いに参考になるらしい。</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7.</a:t>
            </a:r>
            <a:r>
              <a:rPr lang="ja-JP" altLang="en-US" i="1" dirty="0" smtClean="0">
                <a:latin typeface="HG丸ｺﾞｼｯｸM-PRO" panose="020F0600000000000000" pitchFamily="50" charset="-128"/>
                <a:ea typeface="HG丸ｺﾞｼｯｸM-PRO" panose="020F0600000000000000" pitchFamily="50" charset="-128"/>
              </a:rPr>
              <a:t>実現に至るまでには？</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11</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80068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これまでに</a:t>
            </a:r>
            <a:r>
              <a:rPr lang="ja-JP" altLang="en-US"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数々の</a:t>
            </a:r>
            <a:r>
              <a:rPr lang="en-US" altLang="ja-JP"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大会をプロデュースしている</a:t>
            </a: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木原珠子氏（</a:t>
            </a:r>
            <a:r>
              <a:rPr lang="zh-TW" altLang="en-US"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岡山県</a:t>
            </a:r>
            <a:r>
              <a:rPr lang="zh-TW" altLang="en-US" sz="32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水泳</a:t>
            </a:r>
            <a:r>
              <a:rPr lang="zh-TW"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連盟</a:t>
            </a: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所属）を訪問し、本提案について意見を伺ってみた。</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・最初</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に</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、世界中からエリート</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選手を</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集めることについては、「</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ワールドカップで</a:t>
            </a:r>
            <a:r>
              <a:rPr lang="en-US" altLang="ja-JP"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10</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月末まで選手が転戦しており、よほど高額な賞金を提示しないと来ないであろう</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」とのことだった。</a:t>
            </a:r>
            <a:endParaRPr lang="en-US" altLang="ja-JP"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・一方、一般向けの島をリレーで繋ぐ形式につい</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ては、やり方によっては実現が可能であろう、</a:t>
            </a:r>
            <a:r>
              <a:rPr lang="ja-JP" altLang="en-US" sz="2400" b="1" dirty="0" err="1"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た</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だし、「</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絶対に事故を起こしてはい</a:t>
            </a:r>
            <a:endParaRPr lang="en-US" altLang="ja-JP"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けない</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」という観点から運営を慎重</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に検討する必要</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がある</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ということだ。</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8-1.</a:t>
            </a:r>
            <a:r>
              <a:rPr lang="ja-JP" altLang="en-US" i="1" dirty="0" smtClean="0">
                <a:latin typeface="HG丸ｺﾞｼｯｸM-PRO" panose="020F0600000000000000" pitchFamily="50" charset="-128"/>
                <a:ea typeface="HG丸ｺﾞｼｯｸM-PRO" panose="020F0600000000000000" pitchFamily="50" charset="-128"/>
              </a:rPr>
              <a:t>実現可能性を探る①</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12</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grpSp>
        <p:nvGrpSpPr>
          <p:cNvPr id="6" name="グループ化 5"/>
          <p:cNvGrpSpPr/>
          <p:nvPr/>
        </p:nvGrpSpPr>
        <p:grpSpPr>
          <a:xfrm>
            <a:off x="7092280" y="4664413"/>
            <a:ext cx="1463518" cy="1964987"/>
            <a:chOff x="323527" y="1700808"/>
            <a:chExt cx="2149378" cy="2805248"/>
          </a:xfrm>
        </p:grpSpPr>
        <p:pic>
          <p:nvPicPr>
            <p:cNvPr id="4" name="図 3"/>
            <p:cNvPicPr>
              <a:picLocks noChangeAspect="1"/>
            </p:cNvPicPr>
            <p:nvPr/>
          </p:nvPicPr>
          <p:blipFill>
            <a:blip r:embed="rId2"/>
            <a:stretch>
              <a:fillRect/>
            </a:stretch>
          </p:blipFill>
          <p:spPr>
            <a:xfrm>
              <a:off x="323528" y="1700808"/>
              <a:ext cx="2149377" cy="2405138"/>
            </a:xfrm>
            <a:prstGeom prst="rect">
              <a:avLst/>
            </a:prstGeom>
            <a:ln>
              <a:noFill/>
              <a:miter lim="800000"/>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pic>
        <p:sp>
          <p:nvSpPr>
            <p:cNvPr id="5" name="テキスト ボックス 4"/>
            <p:cNvSpPr txBox="1"/>
            <p:nvPr/>
          </p:nvSpPr>
          <p:spPr>
            <a:xfrm>
              <a:off x="323527" y="4105946"/>
              <a:ext cx="2149377" cy="400110"/>
            </a:xfrm>
            <a:prstGeom prst="rect">
              <a:avLst/>
            </a:prstGeom>
            <a:noFill/>
          </p:spPr>
          <p:txBody>
            <a:bodyPr wrap="square" rtlCol="0">
              <a:spAutoFit/>
            </a:bodyPr>
            <a:lstStyle/>
            <a:p>
              <a:pPr algn="ctr"/>
              <a:r>
                <a:rPr kumimoji="1" lang="ja-JP" altLang="en-US" sz="2000" dirty="0" smtClean="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木原珠子氏</a:t>
              </a:r>
              <a:endParaRPr kumimoji="1" lang="ja-JP" altLang="en-US" sz="2000" dirty="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86228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せとうち</a:t>
            </a:r>
            <a:r>
              <a:rPr lang="en-US" altLang="ja-JP"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では安全面を最大限に配慮して、ライフセーバーを始めとする各種サポートシステムを配備している</a:t>
            </a: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・参加者については事前に泳力を十分チェックするとともに、ライフセーバー等を大量に配備する必要がある。また、地域住民については</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漁協の協力を得ることが何よりも肝要</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だが、当該地域では理解が得られやすいように思えるとのことだ。</a:t>
            </a:r>
            <a:endPar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・採算性については、せとうち</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がほぼエントリーフィー</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@6,500×120</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名）のみで黒字運営できて</a:t>
            </a:r>
            <a:r>
              <a:rPr lang="ja-JP" altLang="en-US" sz="2400" b="1" dirty="0" err="1"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お</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り、スポンサーがいる方がありがたいが、</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営利</a:t>
            </a:r>
            <a:endParaRPr lang="en-US" altLang="ja-JP"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を目的としないのであればいける</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とのことだ。</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a:latin typeface="HG丸ｺﾞｼｯｸM-PRO" panose="020F0600000000000000" pitchFamily="50" charset="-128"/>
                <a:ea typeface="HG丸ｺﾞｼｯｸM-PRO" panose="020F0600000000000000" pitchFamily="50" charset="-128"/>
              </a:rPr>
              <a:t>8</a:t>
            </a:r>
            <a:r>
              <a:rPr lang="en-US" altLang="ja-JP" i="1" dirty="0" smtClean="0">
                <a:latin typeface="HG丸ｺﾞｼｯｸM-PRO" panose="020F0600000000000000" pitchFamily="50" charset="-128"/>
                <a:ea typeface="HG丸ｺﾞｼｯｸM-PRO" panose="020F0600000000000000" pitchFamily="50" charset="-128"/>
              </a:rPr>
              <a:t>-2.</a:t>
            </a:r>
            <a:r>
              <a:rPr lang="ja-JP" altLang="en-US" i="1" dirty="0" smtClean="0">
                <a:latin typeface="HG丸ｺﾞｼｯｸM-PRO" panose="020F0600000000000000" pitchFamily="50" charset="-128"/>
                <a:ea typeface="HG丸ｺﾞｼｯｸM-PRO" panose="020F0600000000000000" pitchFamily="50" charset="-128"/>
              </a:rPr>
              <a:t>実現可能性を探る②</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13</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90132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各スタート・ゴール地点は港よりも海岸付近の方が望ましく、陸上部については警察の許可は出るであろうが、海上部については海上保安庁に納得してもらえるかが鍵である。</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備讃瀬戸東航路を横切ること</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について、他の条件をすべてクリアできたとしても、この部分に対する許可を得られることは木原氏でも想像できにくいとのことである。</a:t>
            </a: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・とは言え、「</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瀬戸内海縦断は大変魅力的であるには違いな</a:t>
            </a:r>
            <a:endParaRPr lang="en-US" altLang="ja-JP"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く、ルートを設定し、試泳をする段階からぜひ</a:t>
            </a:r>
            <a:endParaRPr lang="en-US" altLang="ja-JP"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関わりたい！</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」という、大変ありがたく心強い</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言葉をいただけた。</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8-3.</a:t>
            </a:r>
            <a:r>
              <a:rPr lang="ja-JP" altLang="en-US" i="1" dirty="0" smtClean="0">
                <a:latin typeface="HG丸ｺﾞｼｯｸM-PRO" panose="020F0600000000000000" pitchFamily="50" charset="-128"/>
                <a:ea typeface="HG丸ｺﾞｼｯｸM-PRO" panose="020F0600000000000000" pitchFamily="50" charset="-128"/>
              </a:rPr>
              <a:t>実現可能性を探る③</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14</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70086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 name="グループ化 10"/>
          <p:cNvGrpSpPr/>
          <p:nvPr/>
        </p:nvGrpSpPr>
        <p:grpSpPr>
          <a:xfrm>
            <a:off x="611560" y="764704"/>
            <a:ext cx="7488832" cy="4658062"/>
            <a:chOff x="611560" y="764704"/>
            <a:chExt cx="7488832" cy="4658062"/>
          </a:xfrm>
        </p:grpSpPr>
        <p:pic>
          <p:nvPicPr>
            <p:cNvPr id="4" name="図 3"/>
            <p:cNvPicPr>
              <a:picLocks noChangeAspect="1"/>
            </p:cNvPicPr>
            <p:nvPr/>
          </p:nvPicPr>
          <p:blipFill>
            <a:blip r:embed="rId2"/>
            <a:stretch>
              <a:fillRect/>
            </a:stretch>
          </p:blipFill>
          <p:spPr>
            <a:xfrm>
              <a:off x="611560" y="764704"/>
              <a:ext cx="7488832" cy="4658062"/>
            </a:xfrm>
            <a:prstGeom prst="rect">
              <a:avLst/>
            </a:prstGeom>
          </p:spPr>
        </p:pic>
        <p:cxnSp>
          <p:nvCxnSpPr>
            <p:cNvPr id="5" name="直線矢印コネクタ 4"/>
            <p:cNvCxnSpPr/>
            <p:nvPr/>
          </p:nvCxnSpPr>
          <p:spPr>
            <a:xfrm>
              <a:off x="6300192" y="2348880"/>
              <a:ext cx="144016" cy="432048"/>
            </a:xfrm>
            <a:prstGeom prst="straightConnector1">
              <a:avLst/>
            </a:prstGeom>
            <a:ln w="63500">
              <a:solidFill>
                <a:srgbClr val="FFFF00"/>
              </a:solidFill>
              <a:headEnd type="stealth" w="med" len="sm"/>
              <a:tailEnd type="stealth" w="med" len="sm"/>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495573" y="2749964"/>
              <a:ext cx="1120387" cy="30777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kumimoji="1" lang="ja-JP" altLang="en-US" sz="1400" b="1" dirty="0" smtClean="0">
                  <a:solidFill>
                    <a:srgbClr val="0000FF"/>
                  </a:solidFill>
                  <a:latin typeface="HG丸ｺﾞｼｯｸM-PRO" panose="020F0600000000000000" pitchFamily="50" charset="-128"/>
                  <a:ea typeface="HG丸ｺﾞｼｯｸM-PRO" panose="020F0600000000000000" pitchFamily="50" charset="-128"/>
                </a:rPr>
                <a:t>幅</a:t>
              </a:r>
              <a:r>
                <a:rPr kumimoji="1" lang="en-US" altLang="ja-JP" sz="1400" b="1" dirty="0" smtClean="0">
                  <a:solidFill>
                    <a:srgbClr val="0000FF"/>
                  </a:solidFill>
                  <a:latin typeface="HG丸ｺﾞｼｯｸM-PRO" panose="020F0600000000000000" pitchFamily="50" charset="-128"/>
                  <a:ea typeface="HG丸ｺﾞｼｯｸM-PRO" panose="020F0600000000000000" pitchFamily="50" charset="-128"/>
                </a:rPr>
                <a:t>1,400m</a:t>
              </a:r>
              <a:endParaRPr kumimoji="1" lang="ja-JP" altLang="en-US" sz="1400" b="1" dirty="0">
                <a:solidFill>
                  <a:srgbClr val="0000FF"/>
                </a:solidFill>
                <a:latin typeface="HG丸ｺﾞｼｯｸM-PRO" panose="020F0600000000000000" pitchFamily="50" charset="-128"/>
                <a:ea typeface="HG丸ｺﾞｼｯｸM-PRO" panose="020F0600000000000000" pitchFamily="50" charset="-128"/>
              </a:endParaRPr>
            </a:p>
          </p:txBody>
        </p:sp>
      </p:grpSp>
      <p:sp>
        <p:nvSpPr>
          <p:cNvPr id="14339" name="Rectangle 2"/>
          <p:cNvSpPr>
            <a:spLocks noGrp="1" noChangeArrowheads="1"/>
          </p:cNvSpPr>
          <p:nvPr>
            <p:ph type="title" idx="4294967295"/>
          </p:nvPr>
        </p:nvSpPr>
        <p:spPr>
          <a:xfrm>
            <a:off x="1" y="0"/>
            <a:ext cx="8460432" cy="764704"/>
          </a:xfrm>
          <a:noFill/>
          <a:effectLst>
            <a:outerShdw dist="35921" dir="2700000" algn="ctr" rotWithShape="0">
              <a:schemeClr val="bg2">
                <a:alpha val="50000"/>
              </a:schemeClr>
            </a:outerShdw>
          </a:effectLst>
        </p:spPr>
        <p:txBody>
          <a:bodyPr anchor="t"/>
          <a:lstStyle/>
          <a:p>
            <a:pPr lvl="0" eaLnBrk="1" hangingPunct="1">
              <a:defRPr/>
            </a:pPr>
            <a:r>
              <a:rPr lang="ja-JP" altLang="en-US"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備讃瀬戸東航路との関係</a:t>
            </a:r>
            <a:endParaRPr lang="ja-JP" altLang="en-US" dirty="0" smtClean="0">
              <a:solidFill>
                <a:srgbClr val="0000FF"/>
              </a:solidFill>
            </a:endParaRPr>
          </a:p>
        </p:txBody>
      </p:sp>
      <p:sp>
        <p:nvSpPr>
          <p:cNvPr id="2" name="スライド番号プレースホルダー 1"/>
          <p:cNvSpPr>
            <a:spLocks noGrp="1"/>
          </p:cNvSpPr>
          <p:nvPr>
            <p:ph type="sldNum" sz="quarter" idx="12"/>
          </p:nvPr>
        </p:nvSpPr>
        <p:spPr>
          <a:xfrm>
            <a:off x="8604448" y="6400800"/>
            <a:ext cx="539552" cy="457200"/>
          </a:xfrm>
        </p:spPr>
        <p:txBody>
          <a:bodyPr/>
          <a:lstStyle/>
          <a:p>
            <a:pPr>
              <a:defRPr/>
            </a:pPr>
            <a:fld id="{D5D38110-F264-4FBF-986A-2A6E616DAD57}" type="slidenum">
              <a:rPr lang="ja-JP" altLang="en-US" sz="1800" b="1" i="1" smtClean="0">
                <a:latin typeface="HG丸ｺﾞｼｯｸM-PRO" panose="020F0600000000000000" pitchFamily="50" charset="-128"/>
                <a:ea typeface="HG丸ｺﾞｼｯｸM-PRO" panose="020F0600000000000000" pitchFamily="50" charset="-128"/>
              </a:rPr>
              <a:pPr>
                <a:defRPr/>
              </a:pPr>
              <a:t>15</a:t>
            </a:fld>
            <a:endParaRPr lang="en-US" altLang="ja-JP" sz="1800" b="1" i="1" dirty="0">
              <a:latin typeface="HG丸ｺﾞｼｯｸM-PRO" panose="020F0600000000000000" pitchFamily="50" charset="-128"/>
              <a:ea typeface="HG丸ｺﾞｼｯｸM-PRO" panose="020F0600000000000000" pitchFamily="50" charset="-128"/>
            </a:endParaRPr>
          </a:p>
        </p:txBody>
      </p:sp>
      <p:sp>
        <p:nvSpPr>
          <p:cNvPr id="7" name="Rectangle 3"/>
          <p:cNvSpPr>
            <a:spLocks noChangeArrowheads="1"/>
          </p:cNvSpPr>
          <p:nvPr/>
        </p:nvSpPr>
        <p:spPr bwMode="auto">
          <a:xfrm>
            <a:off x="1713779" y="5445224"/>
            <a:ext cx="7128793" cy="1296144"/>
          </a:xfrm>
          <a:prstGeom prst="rect">
            <a:avLst/>
          </a:prstGeom>
          <a:noFill/>
          <a:ln w="6350" algn="ctr">
            <a:noFill/>
            <a:miter lim="800000"/>
            <a:headEnd/>
            <a:tailEnd/>
          </a:ln>
          <a:extLst>
            <a:ext uri="{909E8E84-426E-40DD-AFC4-6F175D3DCCD1}">
              <a14:hiddenFill xmlns:a14="http://schemas.microsoft.com/office/drawing/2010/main">
                <a:solidFill>
                  <a:schemeClr val="bg1"/>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4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「高松</a:t>
            </a:r>
            <a:r>
              <a:rPr lang="ja-JP" altLang="en-US" sz="2400" b="1" dirty="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宇野</a:t>
            </a:r>
            <a:r>
              <a:rPr lang="ja-JP" altLang="en-US" sz="2400" b="1" dirty="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ルート</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」を設定する場合、男木島～直島のルート上で、</a:t>
            </a:r>
            <a:r>
              <a:rPr lang="ja-JP" altLang="en-US" sz="24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必ず備讃瀬戸東航路と交差する</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ようになる。</a:t>
            </a:r>
            <a:endPar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8" name="テキスト ボックス 4"/>
          <p:cNvSpPr txBox="1">
            <a:spLocks noChangeArrowheads="1"/>
          </p:cNvSpPr>
          <p:nvPr/>
        </p:nvSpPr>
        <p:spPr bwMode="auto">
          <a:xfrm>
            <a:off x="611560" y="5001550"/>
            <a:ext cx="3384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Comic Sans MS" panose="030F0702030302020204" pitchFamily="66" charset="0"/>
                <a:ea typeface="ＭＳ Ｐゴシック" panose="020B0600070205080204" pitchFamily="50" charset="-128"/>
              </a:defRPr>
            </a:lvl1pPr>
            <a:lvl2pPr marL="742950" indent="-285750">
              <a:spcBef>
                <a:spcPct val="20000"/>
              </a:spcBef>
              <a:buChar char="–"/>
              <a:defRPr kumimoji="1" sz="2800">
                <a:solidFill>
                  <a:schemeClr val="tx1"/>
                </a:solidFill>
                <a:latin typeface="Comic Sans MS" panose="030F0702030302020204" pitchFamily="66" charset="0"/>
                <a:ea typeface="ＭＳ Ｐゴシック" panose="020B0600070205080204" pitchFamily="50" charset="-128"/>
              </a:defRPr>
            </a:lvl2pPr>
            <a:lvl3pPr marL="1143000" indent="-228600">
              <a:spcBef>
                <a:spcPct val="20000"/>
              </a:spcBef>
              <a:buChar char="•"/>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4pPr>
            <a:lvl5pPr marL="20574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9pPr>
          </a:lstStyle>
          <a:p>
            <a:pPr>
              <a:spcBef>
                <a:spcPct val="0"/>
              </a:spcBef>
              <a:buFontTx/>
              <a:buNone/>
            </a:pPr>
            <a:r>
              <a:rPr lang="en-US" altLang="ja-JP" sz="2000" spc="-200" dirty="0" smtClean="0">
                <a:solidFill>
                  <a:srgbClr val="000000"/>
                </a:solidFill>
                <a:latin typeface="HG丸ｺﾞｼｯｸM-PRO" panose="020F0600000000000000" pitchFamily="50" charset="-128"/>
                <a:ea typeface="HG丸ｺﾞｼｯｸM-PRO" panose="020F0600000000000000" pitchFamily="50" charset="-128"/>
              </a:rPr>
              <a:t>©YAHOO</a:t>
            </a:r>
            <a:r>
              <a:rPr lang="ja-JP" altLang="en-US" sz="2000" spc="-200" dirty="0" smtClean="0">
                <a:solidFill>
                  <a:srgbClr val="000000"/>
                </a:solidFill>
                <a:latin typeface="HG丸ｺﾞｼｯｸM-PRO" panose="020F0600000000000000" pitchFamily="50" charset="-128"/>
                <a:ea typeface="HG丸ｺﾞｼｯｸM-PRO" panose="020F0600000000000000" pitchFamily="50" charset="-128"/>
              </a:rPr>
              <a:t>！地図をもとに加工</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03096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木原氏に伺ったことをよく理解した上で、高松</a:t>
            </a:r>
            <a:r>
              <a:rPr lang="ja-JP" altLang="en-US" sz="32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海上</a:t>
            </a: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保安部航行安全課を訪問し、備讃瀬戸東航路について話を伺った。</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・海上保安庁の使命は、</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船舶交通の安全を最優先に図る</a:t>
            </a: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こと</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あり、この観点から許可を与えるかどうかを判断する。</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・備讃瀬戸東航路は幅</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1,400m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の海域が連なっている航路であり、この幅を</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参加者すべてが最小限の時間で安全に抜けられるかどうか</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が最も重要なポイントである。</a:t>
            </a:r>
            <a:endPar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・過去の参考事例はなく、船舶の通行も頻繁な</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ので許可を与えるのは困難であるが、</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実績をき</a:t>
            </a:r>
            <a:endParaRPr lang="en-US" altLang="ja-JP"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ちんと積んだのであれば相談に乗る</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とのことだ。</a:t>
            </a:r>
            <a:endPar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endPar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8-4.</a:t>
            </a:r>
            <a:r>
              <a:rPr lang="ja-JP" altLang="en-US" i="1" dirty="0" smtClean="0">
                <a:latin typeface="HG丸ｺﾞｼｯｸM-PRO" panose="020F0600000000000000" pitchFamily="50" charset="-128"/>
                <a:ea typeface="HG丸ｺﾞｼｯｸM-PRO" panose="020F0600000000000000" pitchFamily="50" charset="-128"/>
              </a:rPr>
              <a:t>実現可能性を探る④</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16</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4115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一足飛びに、「島から島へ何百人</a:t>
            </a:r>
            <a:r>
              <a:rPr lang="ja-JP" altLang="en-US" sz="32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規模が一斉に泳ぐ</a:t>
            </a: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大会」の実現を夢見ていたが、</a:t>
            </a:r>
            <a:r>
              <a:rPr lang="ja-JP" altLang="en-US" sz="32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現実にはステップバイステップで実績を積み上げていく必要があること</a:t>
            </a: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を痛感した</a:t>
            </a:r>
            <a:r>
              <a:rPr lang="ja-JP" altLang="en-US" sz="32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a:t>
            </a:r>
            <a:endPar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・地元地方</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自治体等</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の金銭的支援はそれほど必要ないが、</a:t>
            </a: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瀬戸内国際芸術祭のこれまでの</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蓄積</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を利用できることで、地元</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の協力、宿泊、島間の移動交通手段、ボランティアの確保、外国人対応等に</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ついて、スムーズに行く感触を得られた。</a:t>
            </a:r>
            <a:endPar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・しかし、瀬戸内海</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の知名度アップ、島</a:t>
            </a:r>
            <a:r>
              <a:rPr lang="ja-JP" altLang="en-US" sz="2400" b="1" dirty="0" err="1">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しょ</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部</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の</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活性化等については</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ただちに大きな貢献は</a:t>
            </a: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できない</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ようだとも思われた。</a:t>
            </a:r>
            <a:endPar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endPar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9.</a:t>
            </a:r>
            <a:r>
              <a:rPr lang="ja-JP" altLang="en-US" i="1" dirty="0" smtClean="0">
                <a:latin typeface="HG丸ｺﾞｼｯｸM-PRO" panose="020F0600000000000000" pitchFamily="50" charset="-128"/>
                <a:ea typeface="HG丸ｺﾞｼｯｸM-PRO" panose="020F0600000000000000" pitchFamily="50" charset="-128"/>
              </a:rPr>
              <a:t>総括</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17</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2361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今後５年間のタイムスケジュールは以下のように想定。</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2017</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年：ルート試泳（木原珠子氏と本学の協力体制）</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2018</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年：漁協の協力を得られた１ルートで練習会開催</a:t>
            </a:r>
            <a:endPar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2019</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年：複数ルートでリレー</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形式</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の練習会開催</a:t>
            </a:r>
            <a:endPar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2020</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全ルートでリレー形式</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のミニ大会開催</a:t>
            </a:r>
            <a:endPar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2021</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年：本大会の開催</a:t>
            </a:r>
            <a:endPar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endPar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10.</a:t>
            </a:r>
            <a:r>
              <a:rPr lang="ja-JP" altLang="en-US" i="1" dirty="0" smtClean="0">
                <a:latin typeface="HG丸ｺﾞｼｯｸM-PRO" panose="020F0600000000000000" pitchFamily="50" charset="-128"/>
                <a:ea typeface="HG丸ｺﾞｼｯｸM-PRO" panose="020F0600000000000000" pitchFamily="50" charset="-128"/>
              </a:rPr>
              <a:t>今後のスケジュール</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18</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050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＜参考文献＞</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・大貫映子他</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マラソンスイミング</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株</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窓社</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,1988</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11</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月</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・松崎裕子</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松崎裕子</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日本人初のプロ・マラソン・スイマー</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株</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舵社</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,2001</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5</a:t>
            </a: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月</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p>
          <a:p>
            <a:pPr eaLnBrk="1" hangingPunct="1">
              <a:defRPr/>
            </a:pPr>
            <a:r>
              <a:rPr lang="ja-JP" altLang="en-US"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＜参考</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URL</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sz="12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lvl="0" eaLnBrk="1" hangingPunct="1">
              <a:defRPr/>
            </a:pP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・「海上交通安全法」</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,http</a:t>
            </a:r>
            <a:r>
              <a:rPr lang="en-US" altLang="ja-JP"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://www.nexyzbb.ne.jp/~</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j_sunami76/</a:t>
            </a:r>
          </a:p>
          <a:p>
            <a:pPr lvl="0" eaLnBrk="1" hangingPunct="1">
              <a:defRPr/>
            </a:pP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kaikou_ho.html.</a:t>
            </a:r>
            <a:endParaRPr lang="en-US" altLang="ja-JP"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endParaRPr lang="en-US" altLang="ja-JP"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・「オープンウォータースイムレース」</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,http</a:t>
            </a:r>
            <a:r>
              <a:rPr lang="en-US" altLang="ja-JP"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www.openwater.jp/pdf/</a:t>
            </a:r>
          </a:p>
          <a:p>
            <a:pPr eaLnBrk="1" hangingPunct="1">
              <a:defRPr/>
            </a:pPr>
            <a:r>
              <a:rPr lang="en-US" altLang="ja-JP"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what_is_ows.pdf.</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ja-JP" altLang="en-US" i="1" dirty="0" smtClean="0">
                <a:latin typeface="HG丸ｺﾞｼｯｸM-PRO" panose="020F0600000000000000" pitchFamily="50" charset="-128"/>
                <a:ea typeface="HG丸ｺﾞｼｯｸM-PRO" panose="020F0600000000000000" pitchFamily="50" charset="-128"/>
              </a:rPr>
              <a:t>主な参考文献・ＵＲＬ</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19</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3255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72216" y="1467097"/>
            <a:ext cx="4500563" cy="53839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・「関西ワールドマスターズゲームズ</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WMG</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2021</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」の意義とは</a:t>
            </a:r>
          </a:p>
          <a:p>
            <a:pPr eaLnBrk="1" hangingPunct="1">
              <a:defRPr/>
            </a:pPr>
            <a:r>
              <a:rPr lang="ja-JP" altLang="en-US" sz="12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endParaRPr lang="en-US" altLang="ja-JP" sz="12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・具体的に実践できる事業提案が求められている</a:t>
            </a:r>
            <a:endParaRPr lang="ja-JP" altLang="en-US" sz="2400" b="1" dirty="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endParaRPr lang="en-US" altLang="ja-JP" sz="12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lvl="0" eaLnBrk="1" hangingPunct="1">
              <a:defRPr/>
            </a:pP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a:t>
            </a:r>
            <a:r>
              <a:rPr lang="ja-JP" altLang="en-US" sz="2400" b="1" dirty="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本ゼミはスポーツ経営コースで</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ある</a:t>
            </a:r>
            <a:endParaRPr lang="ja-JP" altLang="en-US" sz="2400" b="1" dirty="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endParaRPr lang="en-US" altLang="ja-JP" sz="12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・地元の備讃</a:t>
            </a:r>
            <a:r>
              <a:rPr lang="ja-JP" altLang="en-US" sz="2400" b="1" dirty="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瀬戸地域でできることはないか</a:t>
            </a:r>
          </a:p>
          <a:p>
            <a:pPr eaLnBrk="1" hangingPunct="1">
              <a:defRPr/>
            </a:pPr>
            <a:endParaRPr lang="en-US" altLang="ja-JP" sz="1200" b="1" dirty="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2400" b="1" dirty="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・報告時間は</a:t>
            </a:r>
            <a:r>
              <a:rPr lang="ja-JP" altLang="en-US" sz="2400" b="1" dirty="0" err="1"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わず</a:t>
            </a:r>
            <a:endParaRPr lang="en-US" altLang="ja-JP"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2400" b="1" dirty="0" err="1"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か</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10</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分</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である　</a:t>
            </a:r>
            <a:endParaRPr lang="en-US" altLang="ja-JP" sz="12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p>
        </p:txBody>
      </p:sp>
      <p:sp>
        <p:nvSpPr>
          <p:cNvPr id="7171"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ja-JP" altLang="en-US" i="1" dirty="0">
                <a:latin typeface="HG丸ｺﾞｼｯｸM-PRO" panose="020F0600000000000000" pitchFamily="50" charset="-128"/>
                <a:ea typeface="HG丸ｺﾞｼｯｸM-PRO" panose="020F0600000000000000" pitchFamily="50" charset="-128"/>
              </a:rPr>
              <a:t>　</a:t>
            </a:r>
            <a:r>
              <a:rPr lang="ja-JP" altLang="en-US" i="1" dirty="0" smtClean="0">
                <a:latin typeface="HG丸ｺﾞｼｯｸM-PRO" panose="020F0600000000000000" pitchFamily="50" charset="-128"/>
                <a:ea typeface="HG丸ｺﾞｼｯｸM-PRO" panose="020F0600000000000000" pitchFamily="50" charset="-128"/>
              </a:rPr>
              <a:t>与えられた企画趣旨の吟味</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Rectangle 3"/>
          <p:cNvSpPr>
            <a:spLocks noChangeArrowheads="1"/>
          </p:cNvSpPr>
          <p:nvPr/>
        </p:nvSpPr>
        <p:spPr bwMode="auto">
          <a:xfrm>
            <a:off x="4283968" y="1460132"/>
            <a:ext cx="4175125" cy="539786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⇒生涯スポーツ社会を実現するために「するスポーツ」の機運を高める</a:t>
            </a:r>
            <a:endParaRPr lang="en-US" altLang="ja-JP"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endParaRPr lang="en-US" altLang="ja-JP" sz="1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⇒生涯スポーツを核とした地域活性化、地域創生を図る</a:t>
            </a:r>
            <a:endParaRPr lang="en-US" altLang="ja-JP"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endParaRPr lang="en-US" altLang="ja-JP" sz="1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⇒アスリートのキモチがよくわかる文系学生と自認する</a:t>
            </a:r>
            <a:endParaRPr lang="en-US" altLang="ja-JP"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endParaRPr lang="en-US" altLang="ja-JP" sz="1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a:t>
            </a:r>
            <a:r>
              <a:rPr lang="ja-JP" altLang="en-US" sz="24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島や海域を舞台とした</a:t>
            </a:r>
            <a:r>
              <a:rPr lang="ja-JP" altLang="en-US"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、取り組みが</a:t>
            </a:r>
            <a:r>
              <a:rPr lang="ja-JP" altLang="en-US" sz="24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適切ではない</a:t>
            </a:r>
            <a:r>
              <a:rPr lang="ja-JP" altLang="en-US"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か</a:t>
            </a:r>
            <a:endParaRPr lang="en-US" altLang="ja-JP" sz="24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endParaRPr lang="ja-JP" altLang="en-US" sz="12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⇒企画の趣旨に沿った内容をコンパクトに紹介する</a:t>
            </a:r>
          </a:p>
        </p:txBody>
      </p:sp>
      <p:sp>
        <p:nvSpPr>
          <p:cNvPr id="3" name="スライド番号プレースホルダー 2"/>
          <p:cNvSpPr>
            <a:spLocks noGrp="1"/>
          </p:cNvSpPr>
          <p:nvPr>
            <p:ph type="sldNum" sz="quarter" idx="12"/>
          </p:nvPr>
        </p:nvSpPr>
        <p:spPr>
          <a:xfrm>
            <a:off x="8765108" y="6400800"/>
            <a:ext cx="378892" cy="457200"/>
          </a:xfrm>
        </p:spPr>
        <p:txBody>
          <a:bodyPr/>
          <a:lstStyle/>
          <a:p>
            <a:pPr>
              <a:defRPr/>
            </a:pPr>
            <a:fld id="{D5D38110-F264-4FBF-986A-2A6E616DAD57}" type="slidenum">
              <a:rPr lang="ja-JP" altLang="en-US" sz="1800" b="1" i="1" smtClean="0">
                <a:latin typeface="HG丸ｺﾞｼｯｸM-PRO" panose="020F0600000000000000" pitchFamily="50" charset="-128"/>
                <a:ea typeface="HG丸ｺﾞｼｯｸM-PRO" panose="020F0600000000000000" pitchFamily="50" charset="-128"/>
              </a:rPr>
              <a:pPr>
                <a:defRPr/>
              </a:pPr>
              <a:t>2</a:t>
            </a:fld>
            <a:endParaRPr lang="en-US" altLang="ja-JP" sz="1800" b="1" i="1" dirty="0">
              <a:latin typeface="HG丸ｺﾞｼｯｸM-PRO" panose="020F0600000000000000" pitchFamily="50" charset="-128"/>
              <a:ea typeface="HG丸ｺﾞｼｯｸM-PRO" panose="020F0600000000000000" pitchFamily="50"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touchiows.jp/wp-content/uploads/top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ln w="88900" cap="sq">
            <a:solidFill>
              <a:schemeClr val="bg1"/>
            </a:solidFill>
            <a:miter lim="800000"/>
          </a:ln>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ctrTitle" idx="4294967295"/>
          </p:nvPr>
        </p:nvSpPr>
        <p:spPr>
          <a:xfrm>
            <a:off x="-108520" y="836712"/>
            <a:ext cx="9252520" cy="1470025"/>
          </a:xfrm>
          <a:effectLst>
            <a:outerShdw blurRad="63500" algn="ctr" rotWithShape="0">
              <a:schemeClr val="bg1">
                <a:alpha val="50000"/>
              </a:schemeClr>
            </a:outerShdw>
          </a:effectLst>
        </p:spPr>
        <p:txBody>
          <a:bodyPr anchor="ctr"/>
          <a:lstStyle/>
          <a:p>
            <a:pPr eaLnBrk="1" hangingPunct="1">
              <a:defRPr/>
            </a:pPr>
            <a:r>
              <a:rPr lang="ja-JP" altLang="en-US" sz="6600" b="1" dirty="0" smtClean="0">
                <a:solidFill>
                  <a:schemeClr val="tx2"/>
                </a:solidFill>
                <a:effectLst>
                  <a:outerShdw blurRad="38100" dist="38100" dir="2700000" algn="tl">
                    <a:srgbClr val="C0C0C0"/>
                  </a:outerShdw>
                </a:effectLst>
                <a:ea typeface="HG丸ｺﾞｼｯｸM-PRO" panose="020F0600000000000000" pitchFamily="50" charset="-128"/>
              </a:rPr>
              <a:t>終了</a:t>
            </a:r>
            <a:endParaRPr lang="ja-JP" altLang="en-US" sz="6600" dirty="0" smtClean="0">
              <a:solidFill>
                <a:schemeClr val="tx2"/>
              </a:solidFill>
              <a:effectLst>
                <a:outerShdw blurRad="38100" dist="38100" dir="2700000" algn="tl">
                  <a:srgbClr val="C0C0C0"/>
                </a:outerShdw>
              </a:effectLst>
              <a:ea typeface="HG丸ｺﾞｼｯｸM-PRO" panose="020F0600000000000000" pitchFamily="50" charset="-128"/>
            </a:endParaRPr>
          </a:p>
        </p:txBody>
      </p:sp>
      <p:sp>
        <p:nvSpPr>
          <p:cNvPr id="10243" name="Rectangle 3"/>
          <p:cNvSpPr>
            <a:spLocks noGrp="1" noChangeArrowheads="1"/>
          </p:cNvSpPr>
          <p:nvPr>
            <p:ph type="subTitle" idx="4294967295"/>
          </p:nvPr>
        </p:nvSpPr>
        <p:spPr>
          <a:xfrm>
            <a:off x="-108520" y="2636912"/>
            <a:ext cx="9252520" cy="936625"/>
          </a:xfrm>
          <a:effectLst>
            <a:outerShdw blurRad="63500" sx="102000" sy="102000" algn="ctr" rotWithShape="0">
              <a:schemeClr val="bg1">
                <a:alpha val="40000"/>
              </a:schemeClr>
            </a:outerShdw>
          </a:effectLst>
        </p:spPr>
        <p:txBody>
          <a:bodyPr/>
          <a:lstStyle/>
          <a:p>
            <a:pPr marL="0" indent="0" algn="ctr" eaLnBrk="1" hangingPunct="1">
              <a:buFontTx/>
              <a:buNone/>
              <a:defRPr/>
            </a:pPr>
            <a:r>
              <a:rPr lang="ja-JP" altLang="en-US" dirty="0" smtClean="0">
                <a:solidFill>
                  <a:srgbClr val="0000FF"/>
                </a:solidFill>
                <a:effectLst>
                  <a:outerShdw blurRad="38100" dist="38100" dir="2700000" algn="tl">
                    <a:srgbClr val="C0C0C0"/>
                  </a:outerShdw>
                </a:effectLst>
                <a:ea typeface="HG丸ｺﾞｼｯｸM-PRO" panose="020F0600000000000000" pitchFamily="50" charset="-128"/>
              </a:rPr>
              <a:t>ご静聴ありがとうございました</a:t>
            </a:r>
          </a:p>
          <a:p>
            <a:pPr marL="0" indent="0" algn="ctr" eaLnBrk="1" hangingPunct="1">
              <a:buFontTx/>
              <a:buNone/>
              <a:defRPr/>
            </a:pPr>
            <a:endParaRPr lang="en-US" altLang="ja-JP" sz="2800" dirty="0" smtClean="0">
              <a:solidFill>
                <a:srgbClr val="3333CC"/>
              </a:solidFill>
              <a:effectLst>
                <a:outerShdw blurRad="38100" dist="38100" dir="2700000" algn="tl">
                  <a:srgbClr val="C0C0C0"/>
                </a:outerShdw>
              </a:effectLst>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8574070" y="6400800"/>
            <a:ext cx="576064" cy="457200"/>
          </a:xfrm>
        </p:spPr>
        <p:txBody>
          <a:bodyPr/>
          <a:lstStyle/>
          <a:p>
            <a:pPr>
              <a:defRPr/>
            </a:pPr>
            <a:fld id="{D5D38110-F264-4FBF-986A-2A6E616DAD57}" type="slidenum">
              <a:rPr lang="ja-JP" altLang="en-US" sz="1800" b="1" i="1" smtClean="0">
                <a:latin typeface="HG丸ｺﾞｼｯｸM-PRO" panose="020F0600000000000000" pitchFamily="50" charset="-128"/>
                <a:ea typeface="HG丸ｺﾞｼｯｸM-PRO" panose="020F0600000000000000" pitchFamily="50" charset="-128"/>
              </a:rPr>
              <a:pPr>
                <a:defRPr/>
              </a:pPr>
              <a:t>20</a:t>
            </a:fld>
            <a:endParaRPr lang="en-US" altLang="ja-JP" sz="1800" b="1" i="1" dirty="0">
              <a:latin typeface="HG丸ｺﾞｼｯｸM-PRO" panose="020F0600000000000000" pitchFamily="50" charset="-128"/>
              <a:ea typeface="HG丸ｺﾞｼｯｸM-PRO" panose="020F0600000000000000" pitchFamily="50" charset="-128"/>
            </a:endParaRPr>
          </a:p>
        </p:txBody>
      </p:sp>
      <p:sp>
        <p:nvSpPr>
          <p:cNvPr id="7" name="テキスト ボックス 4"/>
          <p:cNvSpPr txBox="1">
            <a:spLocks noChangeArrowheads="1"/>
          </p:cNvSpPr>
          <p:nvPr/>
        </p:nvSpPr>
        <p:spPr bwMode="auto">
          <a:xfrm>
            <a:off x="-109226" y="6386503"/>
            <a:ext cx="2592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Comic Sans MS" panose="030F0702030302020204" pitchFamily="66" charset="0"/>
                <a:ea typeface="ＭＳ Ｐゴシック" panose="020B0600070205080204" pitchFamily="50" charset="-128"/>
              </a:defRPr>
            </a:lvl1pPr>
            <a:lvl2pPr marL="742950" indent="-285750">
              <a:spcBef>
                <a:spcPct val="20000"/>
              </a:spcBef>
              <a:buChar char="–"/>
              <a:defRPr kumimoji="1" sz="2800">
                <a:solidFill>
                  <a:schemeClr val="tx1"/>
                </a:solidFill>
                <a:latin typeface="Comic Sans MS" panose="030F0702030302020204" pitchFamily="66" charset="0"/>
                <a:ea typeface="ＭＳ Ｐゴシック" panose="020B0600070205080204" pitchFamily="50" charset="-128"/>
              </a:defRPr>
            </a:lvl2pPr>
            <a:lvl3pPr marL="1143000" indent="-228600">
              <a:spcBef>
                <a:spcPct val="20000"/>
              </a:spcBef>
              <a:buChar char="•"/>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4pPr>
            <a:lvl5pPr marL="20574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9pPr>
          </a:lstStyle>
          <a:p>
            <a:pPr>
              <a:spcBef>
                <a:spcPct val="0"/>
              </a:spcBef>
              <a:buFontTx/>
              <a:buNone/>
            </a:pPr>
            <a:r>
              <a:rPr lang="en-US" altLang="ja-JP" sz="2000" spc="-2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2000" spc="-200" dirty="0" smtClean="0">
                <a:solidFill>
                  <a:srgbClr val="000000"/>
                </a:solidFill>
                <a:latin typeface="HG丸ｺﾞｼｯｸM-PRO" panose="020F0600000000000000" pitchFamily="50" charset="-128"/>
                <a:ea typeface="HG丸ｺﾞｼｯｸM-PRO" panose="020F0600000000000000" pitchFamily="50" charset="-128"/>
              </a:rPr>
              <a:t>瀬戸内</a:t>
            </a:r>
            <a:r>
              <a:rPr lang="en-US" altLang="ja-JP" sz="2000" spc="-200" dirty="0" smtClean="0">
                <a:solidFill>
                  <a:srgbClr val="000000"/>
                </a:solidFill>
                <a:latin typeface="HG丸ｺﾞｼｯｸM-PRO" panose="020F0600000000000000" pitchFamily="50" charset="-128"/>
                <a:ea typeface="HG丸ｺﾞｼｯｸM-PRO" panose="020F0600000000000000" pitchFamily="50" charset="-128"/>
              </a:rPr>
              <a:t>OWS</a:t>
            </a:r>
            <a:r>
              <a:rPr lang="zh-TW" altLang="en-US" sz="2000" spc="-200" dirty="0" smtClean="0">
                <a:solidFill>
                  <a:srgbClr val="000000"/>
                </a:solidFill>
                <a:latin typeface="HG丸ｺﾞｼｯｸM-PRO" panose="020F0600000000000000" pitchFamily="50" charset="-128"/>
                <a:ea typeface="HG丸ｺﾞｼｯｸM-PRO" panose="020F0600000000000000" pitchFamily="50" charset="-128"/>
              </a:rPr>
              <a:t>公式</a:t>
            </a:r>
            <a:r>
              <a:rPr lang="en-US" altLang="ja-JP" sz="2000" dirty="0" smtClean="0">
                <a:solidFill>
                  <a:srgbClr val="000000"/>
                </a:solidFill>
                <a:latin typeface="HG丸ｺﾞｼｯｸM-PRO" panose="020F0600000000000000" pitchFamily="50" charset="-128"/>
                <a:ea typeface="HG丸ｺﾞｼｯｸM-PRO" panose="020F0600000000000000" pitchFamily="50" charset="-128"/>
              </a:rPr>
              <a:t>HP</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着想の経緯</a:t>
            </a:r>
            <a:endParaRPr lang="en-US" altLang="ja-JP"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3200" b="1" dirty="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ＯＷＳの説明</a:t>
            </a:r>
            <a:endParaRPr lang="en-US" altLang="ja-JP"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3200" b="1" dirty="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開催</a:t>
            </a:r>
            <a:r>
              <a:rPr lang="ja-JP" altLang="en-US"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の効果</a:t>
            </a:r>
            <a:endParaRPr lang="en-US" altLang="ja-JP"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3200" b="1" dirty="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ＷＭＧとの関連</a:t>
            </a:r>
            <a:endParaRPr lang="en-US" altLang="ja-JP"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3200" b="1" dirty="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実現の可能性</a:t>
            </a:r>
            <a:endParaRPr lang="en-US" altLang="ja-JP"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3200" b="1" dirty="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総括</a:t>
            </a:r>
            <a:endParaRPr lang="en-US" altLang="ja-JP"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3200" b="1" dirty="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今後のスケジュール</a:t>
            </a: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ja-JP" altLang="en-US" i="1" dirty="0">
                <a:latin typeface="HG丸ｺﾞｼｯｸM-PRO" panose="020F0600000000000000" pitchFamily="50" charset="-128"/>
                <a:ea typeface="HG丸ｺﾞｼｯｸM-PRO" panose="020F0600000000000000" pitchFamily="50" charset="-128"/>
              </a:rPr>
              <a:t>　</a:t>
            </a:r>
            <a:r>
              <a:rPr lang="ja-JP" altLang="en-US" i="1" dirty="0" smtClean="0">
                <a:latin typeface="HG丸ｺﾞｼｯｸM-PRO" panose="020F0600000000000000" pitchFamily="50" charset="-128"/>
                <a:ea typeface="HG丸ｺﾞｼｯｸM-PRO" panose="020F0600000000000000" pitchFamily="50" charset="-128"/>
              </a:rPr>
              <a:t>発表の流れ</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latin typeface="HG丸ｺﾞｼｯｸM-PRO" panose="020F0600000000000000" pitchFamily="50" charset="-128"/>
                <a:ea typeface="HG丸ｺﾞｼｯｸM-PRO" panose="020F0600000000000000" pitchFamily="50" charset="-128"/>
              </a:rPr>
              <a:pPr>
                <a:defRPr/>
              </a:pPr>
              <a:t>3</a:t>
            </a:fld>
            <a:endParaRPr lang="en-US" altLang="ja-JP" sz="1800" b="1" i="1" dirty="0">
              <a:latin typeface="HG丸ｺﾞｼｯｸM-PRO" panose="020F0600000000000000" pitchFamily="50" charset="-128"/>
              <a:ea typeface="HG丸ｺﾞｼｯｸM-PRO" panose="020F0600000000000000" pitchFamily="50"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備讃瀬戸の島</a:t>
            </a:r>
            <a:r>
              <a:rPr lang="ja-JP" altLang="en-US" sz="3200" b="1" dirty="0" err="1"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しょ</a:t>
            </a:r>
            <a:r>
              <a:rPr lang="ja-JP" altLang="en-US" sz="3200" b="1" dirty="0" smtClean="0">
                <a:solidFill>
                  <a:schemeClr val="tx2"/>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部では「瀬戸内国際芸術祭」の開催もあり、他地域の離島よりははるかに活性化が進んでいるように見えるが、現実にはまだまだである。</a:t>
            </a:r>
          </a:p>
          <a:p>
            <a:pPr eaLnBrk="1" hangingPunct="1">
              <a:defRPr/>
            </a:pPr>
            <a:r>
              <a:rPr lang="ja-JP" altLang="en-US" sz="1200" b="1" dirty="0" smtClean="0">
                <a:solidFill>
                  <a:schemeClr val="tx2"/>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・瀬戸内国際芸術祭は３年に１回開催されている「現代アート」の祭典で、基本テーマは</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「海の復権」＝島の活性化</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だが、まだまだアート作品の展示にとどまる。</a:t>
            </a: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・ゼミ担当教員がＯＷＳをやっており、出場権を取るのが大</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変だと聞かされた。すなわち、人気のあるイベ</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ントらしい。これを工夫して開催すれば、ス</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ポーツを通じた島の活性化に繋がるのでは？</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1.</a:t>
            </a:r>
            <a:r>
              <a:rPr lang="ja-JP" altLang="en-US" i="1" dirty="0" smtClean="0">
                <a:latin typeface="HG丸ｺﾞｼｯｸM-PRO" panose="020F0600000000000000" pitchFamily="50" charset="-128"/>
                <a:ea typeface="HG丸ｺﾞｼｯｸM-PRO" panose="020F0600000000000000" pitchFamily="50" charset="-128"/>
              </a:rPr>
              <a:t>着想に至った経緯は？</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latin typeface="HG丸ｺﾞｼｯｸM-PRO" panose="020F0600000000000000" pitchFamily="50" charset="-128"/>
                <a:ea typeface="HG丸ｺﾞｼｯｸM-PRO" panose="020F0600000000000000" pitchFamily="50" charset="-128"/>
              </a:rPr>
              <a:pPr>
                <a:defRPr/>
              </a:pPr>
              <a:t>4</a:t>
            </a:fld>
            <a:endParaRPr lang="en-US" altLang="ja-JP" sz="1800" b="1" i="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49495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「オープン・ウォーター・スイム」のことで、自然の海や湖などで長距離を泳ぐレース。諸外国では歴史があるものの、わが国では最近徐々に認知度が高まりつつあるのが現状。</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・諸外国では、各地で</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10km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を超える「マラソン・スイミング」も盛んに開催されているが、わが国では</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2016</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年現在で</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18</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大会程度が開催されているに過ぎず、距離も比較的短い。また、マスターズスイムでは最長が</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1,500m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である。</a:t>
            </a: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・ゼミ担当教員が出場しているのは「せとうち</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」であり、出場権を取るのが大変なのは</a:t>
            </a:r>
            <a:r>
              <a:rPr lang="en-US" altLang="ja-JP"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3</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ワンウェイスイム</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だということだ。</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2.</a:t>
            </a:r>
            <a:r>
              <a:rPr lang="ja-JP" altLang="en-US" i="1" dirty="0" smtClean="0">
                <a:latin typeface="HG丸ｺﾞｼｯｸM-PRO" panose="020F0600000000000000" pitchFamily="50" charset="-128"/>
                <a:ea typeface="HG丸ｺﾞｼｯｸM-PRO" panose="020F0600000000000000" pitchFamily="50" charset="-128"/>
              </a:rPr>
              <a:t>ＯＷＳとは？</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5</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66879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周回コースではなく、スタートとゴールの場所が異なる片道スイムである。港や沿岸部を離れて泳ぐので、より天候や潮流などの影響を受ける。</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・ダイナミックな自然を相手にするため魅力が増すが、その分、</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主催者側の管理が大変になり経費も増す</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。わが国で現在、ワンウェイで開催されているのは「せとうち</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3km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、「ひめじ家島</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3.2km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）」などわずかである。</a:t>
            </a: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・この現状で、備讃瀬戸地域で長距離のワン</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ウェイ</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を開催することができたとしたら、</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国内はもちろん、海外からも必ず注目される！</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a:latin typeface="HG丸ｺﾞｼｯｸM-PRO" panose="020F0600000000000000" pitchFamily="50" charset="-128"/>
                <a:ea typeface="HG丸ｺﾞｼｯｸM-PRO" panose="020F0600000000000000" pitchFamily="50" charset="-128"/>
              </a:rPr>
              <a:t>3</a:t>
            </a:r>
            <a:r>
              <a:rPr lang="en-US" altLang="ja-JP" i="1" dirty="0" smtClean="0">
                <a:latin typeface="HG丸ｺﾞｼｯｸM-PRO" panose="020F0600000000000000" pitchFamily="50" charset="-128"/>
                <a:ea typeface="HG丸ｺﾞｼｯｸM-PRO" panose="020F0600000000000000" pitchFamily="50" charset="-128"/>
              </a:rPr>
              <a:t>.</a:t>
            </a:r>
            <a:r>
              <a:rPr lang="ja-JP" altLang="en-US" i="1" dirty="0" smtClean="0">
                <a:latin typeface="HG丸ｺﾞｼｯｸM-PRO" panose="020F0600000000000000" pitchFamily="50" charset="-128"/>
                <a:ea typeface="HG丸ｺﾞｼｯｸM-PRO" panose="020F0600000000000000" pitchFamily="50" charset="-128"/>
              </a:rPr>
              <a:t>ワンウェイスイムとは？</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6</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53345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瀬戸内</a:t>
            </a:r>
            <a:r>
              <a:rPr lang="ja-JP" altLang="en-US" sz="32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国際芸術</a:t>
            </a: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祭効果と相まって、瀬戸内海の知名度が高まるとともに、島々</a:t>
            </a:r>
            <a:r>
              <a:rPr lang="ja-JP" altLang="en-US" sz="32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に恒常的にヒトが訪れる仕組みが確立</a:t>
            </a: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できる。</a:t>
            </a: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・ヒトが来るようになれば、エコ（スポーツ）・ツーリズムなども可能に</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なり、</a:t>
            </a: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新たな田舎ビジネスのチャンスが広がる</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。これにより雇用が生まれ、移住等も促進される。</a:t>
            </a: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・日本文化に詳しいアレックス・カー氏によれば、「瀬戸内海は地中海よりよほど美しい」ら</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しい（教員</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に聞かされる</a:t>
            </a:r>
            <a:r>
              <a:rPr lang="ja-JP" altLang="en-US" sz="2400" b="1" dirty="0" err="1"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ま</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で知らなかった）。</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その瀬戸内海を横断する</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はさすがに距離的</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にムリだが、</a:t>
            </a: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縦断</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ならこの地</a:t>
            </a:r>
            <a:endParaRPr lang="en-US" altLang="ja-JP"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域で可能</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なの</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ではないか</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4.</a:t>
            </a:r>
            <a:r>
              <a:rPr lang="ja-JP" altLang="en-US" i="1" dirty="0" smtClean="0">
                <a:latin typeface="HG丸ｺﾞｼｯｸM-PRO" panose="020F0600000000000000" pitchFamily="50" charset="-128"/>
                <a:ea typeface="HG丸ｺﾞｼｯｸM-PRO" panose="020F0600000000000000" pitchFamily="50" charset="-128"/>
              </a:rPr>
              <a:t>どんな効果が期待できる？</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7</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22988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1" y="0"/>
            <a:ext cx="8460432" cy="764704"/>
          </a:xfrm>
          <a:noFill/>
          <a:effectLst>
            <a:outerShdw dist="35921" dir="2700000" algn="ctr" rotWithShape="0">
              <a:schemeClr val="bg2">
                <a:alpha val="50000"/>
              </a:schemeClr>
            </a:outerShdw>
          </a:effectLst>
        </p:spPr>
        <p:txBody>
          <a:bodyPr anchor="t"/>
          <a:lstStyle/>
          <a:p>
            <a:pPr lvl="0" eaLnBrk="1" hangingPunct="1">
              <a:defRPr/>
            </a:pPr>
            <a:r>
              <a:rPr lang="ja-JP" altLang="en-US"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舞台となる備讃瀬戸地域</a:t>
            </a:r>
            <a:endParaRPr lang="ja-JP" altLang="en-US" dirty="0" smtClean="0">
              <a:solidFill>
                <a:srgbClr val="0000FF"/>
              </a:solidFill>
            </a:endParaRPr>
          </a:p>
        </p:txBody>
      </p:sp>
      <p:sp>
        <p:nvSpPr>
          <p:cNvPr id="2" name="スライド番号プレースホルダー 1"/>
          <p:cNvSpPr>
            <a:spLocks noGrp="1"/>
          </p:cNvSpPr>
          <p:nvPr>
            <p:ph type="sldNum" sz="quarter" idx="12"/>
          </p:nvPr>
        </p:nvSpPr>
        <p:spPr>
          <a:xfrm>
            <a:off x="8676456" y="6400800"/>
            <a:ext cx="467544" cy="457200"/>
          </a:xfrm>
        </p:spPr>
        <p:txBody>
          <a:bodyPr/>
          <a:lstStyle/>
          <a:p>
            <a:pPr>
              <a:defRPr/>
            </a:pPr>
            <a:fld id="{D5D38110-F264-4FBF-986A-2A6E616DAD57}" type="slidenum">
              <a:rPr lang="ja-JP" altLang="en-US" sz="1800" b="1" i="1" smtClean="0">
                <a:latin typeface="HG丸ｺﾞｼｯｸM-PRO" panose="020F0600000000000000" pitchFamily="50" charset="-128"/>
                <a:ea typeface="HG丸ｺﾞｼｯｸM-PRO" panose="020F0600000000000000" pitchFamily="50" charset="-128"/>
              </a:rPr>
              <a:pPr>
                <a:defRPr/>
              </a:pPr>
              <a:t>8</a:t>
            </a:fld>
            <a:endParaRPr lang="en-US" altLang="ja-JP" sz="1800" b="1" i="1"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stretch>
            <a:fillRect/>
          </a:stretch>
        </p:blipFill>
        <p:spPr>
          <a:xfrm>
            <a:off x="611560" y="795716"/>
            <a:ext cx="7416824" cy="4505493"/>
          </a:xfrm>
          <a:prstGeom prst="roundRect">
            <a:avLst>
              <a:gd name="adj" fmla="val 8594"/>
            </a:avLst>
          </a:prstGeom>
          <a:solidFill>
            <a:srgbClr val="FFFFFF">
              <a:shade val="85000"/>
            </a:srgbClr>
          </a:solidFill>
          <a:ln>
            <a:noFill/>
          </a:ln>
          <a:effectLst/>
        </p:spPr>
      </p:pic>
      <p:sp>
        <p:nvSpPr>
          <p:cNvPr id="6" name="テキスト ボックス 4"/>
          <p:cNvSpPr txBox="1">
            <a:spLocks noChangeArrowheads="1"/>
          </p:cNvSpPr>
          <p:nvPr/>
        </p:nvSpPr>
        <p:spPr bwMode="auto">
          <a:xfrm>
            <a:off x="683568" y="4876691"/>
            <a:ext cx="3816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Comic Sans MS" panose="030F0702030302020204" pitchFamily="66" charset="0"/>
                <a:ea typeface="ＭＳ Ｐゴシック" panose="020B0600070205080204" pitchFamily="50" charset="-128"/>
              </a:defRPr>
            </a:lvl1pPr>
            <a:lvl2pPr marL="742950" indent="-285750">
              <a:spcBef>
                <a:spcPct val="20000"/>
              </a:spcBef>
              <a:buChar char="–"/>
              <a:defRPr kumimoji="1" sz="2800">
                <a:solidFill>
                  <a:schemeClr val="tx1"/>
                </a:solidFill>
                <a:latin typeface="Comic Sans MS" panose="030F0702030302020204" pitchFamily="66" charset="0"/>
                <a:ea typeface="ＭＳ Ｐゴシック" panose="020B0600070205080204" pitchFamily="50" charset="-128"/>
              </a:defRPr>
            </a:lvl2pPr>
            <a:lvl3pPr marL="1143000" indent="-228600">
              <a:spcBef>
                <a:spcPct val="20000"/>
              </a:spcBef>
              <a:buChar char="•"/>
              <a:defRPr kumimoji="1" sz="2400">
                <a:solidFill>
                  <a:schemeClr val="tx1"/>
                </a:solidFill>
                <a:latin typeface="Comic Sans MS" panose="030F0702030302020204" pitchFamily="66" charset="0"/>
                <a:ea typeface="ＭＳ Ｐゴシック" panose="020B0600070205080204" pitchFamily="50" charset="-128"/>
              </a:defRPr>
            </a:lvl3pPr>
            <a:lvl4pPr marL="16002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4pPr>
            <a:lvl5pPr marL="2057400" indent="-228600">
              <a:spcBef>
                <a:spcPct val="20000"/>
              </a:spcBef>
              <a:buChar char="»"/>
              <a:defRPr kumimoji="1" sz="2000">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omic Sans MS" panose="030F0702030302020204" pitchFamily="66" charset="0"/>
                <a:ea typeface="ＭＳ Ｐゴシック" panose="020B0600070205080204" pitchFamily="50" charset="-128"/>
              </a:defRPr>
            </a:lvl9pPr>
          </a:lstStyle>
          <a:p>
            <a:pPr>
              <a:spcBef>
                <a:spcPct val="0"/>
              </a:spcBef>
              <a:buFontTx/>
              <a:buNone/>
            </a:pPr>
            <a:r>
              <a:rPr lang="en-US" altLang="ja-JP" sz="2000" spc="-2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2000" spc="-200" dirty="0" smtClean="0">
                <a:solidFill>
                  <a:srgbClr val="000000"/>
                </a:solidFill>
                <a:latin typeface="HG丸ｺﾞｼｯｸM-PRO" panose="020F0600000000000000" pitchFamily="50" charset="-128"/>
                <a:ea typeface="HG丸ｺﾞｼｯｸM-PRO" panose="020F0600000000000000" pitchFamily="50" charset="-128"/>
              </a:rPr>
              <a:t>瀬戸内国際芸術祭</a:t>
            </a:r>
            <a:r>
              <a:rPr lang="en-US" altLang="ja-JP" sz="2000" spc="-200" dirty="0" smtClean="0">
                <a:solidFill>
                  <a:srgbClr val="000000"/>
                </a:solidFill>
                <a:latin typeface="HG丸ｺﾞｼｯｸM-PRO" panose="020F0600000000000000" pitchFamily="50" charset="-128"/>
                <a:ea typeface="HG丸ｺﾞｼｯｸM-PRO" panose="020F0600000000000000" pitchFamily="50" charset="-128"/>
              </a:rPr>
              <a:t>2016</a:t>
            </a:r>
            <a:r>
              <a:rPr lang="zh-TW" altLang="en-US" sz="2000" spc="-200" dirty="0" smtClean="0">
                <a:solidFill>
                  <a:srgbClr val="000000"/>
                </a:solidFill>
                <a:latin typeface="HG丸ｺﾞｼｯｸM-PRO" panose="020F0600000000000000" pitchFamily="50" charset="-128"/>
                <a:ea typeface="HG丸ｺﾞｼｯｸM-PRO" panose="020F0600000000000000" pitchFamily="50" charset="-128"/>
              </a:rPr>
              <a:t>公式</a:t>
            </a:r>
            <a:r>
              <a:rPr lang="en-US" altLang="ja-JP" sz="2000" dirty="0" smtClean="0">
                <a:solidFill>
                  <a:srgbClr val="000000"/>
                </a:solidFill>
                <a:latin typeface="HG丸ｺﾞｼｯｸM-PRO" panose="020F0600000000000000" pitchFamily="50" charset="-128"/>
                <a:ea typeface="HG丸ｺﾞｼｯｸM-PRO" panose="020F0600000000000000" pitchFamily="50" charset="-128"/>
              </a:rPr>
              <a:t>HP</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7" name="Rectangle 3"/>
          <p:cNvSpPr>
            <a:spLocks noChangeArrowheads="1"/>
          </p:cNvSpPr>
          <p:nvPr/>
        </p:nvSpPr>
        <p:spPr bwMode="auto">
          <a:xfrm>
            <a:off x="1713779" y="5445224"/>
            <a:ext cx="7128793" cy="1296144"/>
          </a:xfrm>
          <a:prstGeom prst="rect">
            <a:avLst/>
          </a:prstGeom>
          <a:noFill/>
          <a:ln w="6350" algn="ctr">
            <a:noFill/>
            <a:miter lim="800000"/>
            <a:headEnd/>
            <a:tailEnd/>
          </a:ln>
          <a:extLst>
            <a:ext uri="{909E8E84-426E-40DD-AFC4-6F175D3DCCD1}">
              <a14:hiddenFill xmlns:a14="http://schemas.microsoft.com/office/drawing/2010/main">
                <a:solidFill>
                  <a:schemeClr val="bg1"/>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24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上の地図を眺めると、いくつかのルートが見えてくるが、やはり、諸般の事情を鑑みて、「</a:t>
            </a:r>
            <a:r>
              <a:rPr lang="ja-JP" altLang="en-US" sz="24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高松～</a:t>
            </a:r>
            <a:r>
              <a:rPr lang="ja-JP" altLang="en-US" sz="2400" b="1" dirty="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宇野ルート</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（約</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21km</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sz="2400" b="1" dirty="0" smtClean="0">
                <a:solidFill>
                  <a:srgbClr val="0000FF"/>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が有望ではないか。</a:t>
            </a:r>
            <a:endPar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cxnSp>
        <p:nvCxnSpPr>
          <p:cNvPr id="30" name="直線矢印コネクタ 29"/>
          <p:cNvCxnSpPr/>
          <p:nvPr/>
        </p:nvCxnSpPr>
        <p:spPr>
          <a:xfrm flipH="1" flipV="1">
            <a:off x="4572001" y="1772816"/>
            <a:ext cx="706174" cy="1275646"/>
          </a:xfrm>
          <a:prstGeom prst="straightConnector1">
            <a:avLst/>
          </a:prstGeom>
          <a:ln w="63500">
            <a:solidFill>
              <a:schemeClr val="tx2"/>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041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1700808"/>
            <a:ext cx="8748713" cy="51571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rPr>
              <a:t>　関西</a:t>
            </a:r>
            <a:r>
              <a:rPr lang="en-US" altLang="ja-JP"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WMG2021</a:t>
            </a:r>
            <a:r>
              <a:rPr lang="ja-JP" altLang="en-US"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a:t>
            </a:r>
            <a:r>
              <a:rPr lang="en-US" altLang="ja-JP"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競技等に参加した国内外の選手に対し、</a:t>
            </a:r>
            <a:r>
              <a:rPr lang="ja-JP" altLang="en-US" sz="32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魅力的な挑戦の場</a:t>
            </a:r>
            <a:r>
              <a:rPr lang="ja-JP" altLang="en-US"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を提供する、エクスカーション（</a:t>
            </a:r>
            <a:r>
              <a:rPr lang="en-US" altLang="ja-JP"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excursion</a:t>
            </a:r>
            <a:r>
              <a:rPr lang="ja-JP" altLang="en-US" sz="3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）としての位置づけを目指す。</a:t>
            </a:r>
            <a:endParaRPr lang="ja-JP" altLang="en-US" sz="3200" b="1" dirty="0" smtClean="0">
              <a:solidFill>
                <a:srgbClr val="FF0000"/>
              </a:solidFill>
              <a:effectLst>
                <a:outerShdw blurRad="38100" dist="38100" dir="2700000" algn="tl">
                  <a:srgbClr val="C0C0C0"/>
                </a:outerShdw>
              </a:effectLst>
              <a:latin typeface="Comic Sans MS" panose="030F0702030302020204" pitchFamily="66" charset="0"/>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・関西ＷＭＧ</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2021</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は泉南市で</a:t>
            </a:r>
            <a:r>
              <a:rPr lang="en-US" altLang="ja-JP"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を開催する</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予定</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であるが</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長距離のワンウェイ</a:t>
            </a:r>
            <a:r>
              <a:rPr lang="en-US" altLang="ja-JP"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OWS</a:t>
            </a: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の機会を提供</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する</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こと</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は、多くのスイマーに福音をもたらす！</a:t>
            </a:r>
          </a:p>
          <a:p>
            <a:pPr eaLnBrk="1" hangingPunct="1">
              <a:defRPr/>
            </a:pPr>
            <a:r>
              <a:rPr lang="ja-JP" altLang="en-US"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・備讃瀬戸地域は関西</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からも至近で</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あり、瀬戸内海の多島</a:t>
            </a: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美</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を堪能しつつスポーツを行うことは、</a:t>
            </a:r>
            <a:r>
              <a:rPr lang="ja-JP" altLang="en-US" sz="2400" b="1"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とくに海</a:t>
            </a:r>
            <a:endParaRPr lang="en-US" altLang="ja-JP"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外からの参加選手にとって非常に魅力的</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で</a:t>
            </a:r>
            <a:r>
              <a:rPr lang="ja-JP" altLang="en-US" sz="2400" b="1" dirty="0" err="1"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あ</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2400" b="1" dirty="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り、その分、</a:t>
            </a:r>
            <a:r>
              <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WMG</a:t>
            </a:r>
            <a:r>
              <a:rPr lang="ja-JP" altLang="en-US" sz="2400" b="1" dirty="0" err="1"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への</a:t>
            </a:r>
            <a:r>
              <a:rPr lang="ja-JP" altLang="en-US"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参加者増につながる！</a:t>
            </a:r>
            <a:endParaRPr lang="en-US" altLang="ja-JP" sz="2400" b="1" dirty="0" smtClean="0">
              <a:solidFill>
                <a:srgbClr val="0000FF"/>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eaLnBrk="1" hangingPunct="1">
              <a:defRPr/>
            </a:pPr>
            <a:r>
              <a:rPr lang="ja-JP" altLang="en-US"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endParaRPr lang="en-US" altLang="ja-JP" sz="1200" b="1" dirty="0" smtClean="0">
              <a:solidFill>
                <a:srgbClr val="3333CC"/>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8195" name="Rectangle 2"/>
          <p:cNvSpPr>
            <a:spLocks noGrp="1" noChangeArrowheads="1"/>
          </p:cNvSpPr>
          <p:nvPr>
            <p:ph type="title" idx="4294967295"/>
          </p:nvPr>
        </p:nvSpPr>
        <p:spPr>
          <a:xfrm>
            <a:off x="0" y="0"/>
            <a:ext cx="8785225" cy="1557338"/>
          </a:xfrm>
          <a:noFill/>
          <a:effectLst>
            <a:outerShdw dist="35921" dir="2700000" algn="ctr" rotWithShape="0">
              <a:schemeClr val="bg2">
                <a:alpha val="50000"/>
              </a:schemeClr>
            </a:outerShdw>
          </a:effectLst>
        </p:spPr>
        <p:txBody>
          <a:bodyPr anchor="t"/>
          <a:lstStyle/>
          <a:p>
            <a:pPr algn="l" eaLnBrk="1" hangingPunct="1"/>
            <a:r>
              <a:rPr lang="en-US" altLang="ja-JP" i="1" dirty="0" smtClean="0">
                <a:latin typeface="HG丸ｺﾞｼｯｸM-PRO" panose="020F0600000000000000" pitchFamily="50" charset="-128"/>
                <a:ea typeface="HG丸ｺﾞｼｯｸM-PRO" panose="020F0600000000000000" pitchFamily="50" charset="-128"/>
              </a:rPr>
              <a:t>5.</a:t>
            </a:r>
            <a:r>
              <a:rPr lang="ja-JP" altLang="en-US" i="1" dirty="0" smtClean="0">
                <a:latin typeface="HG丸ｺﾞｼｯｸM-PRO" panose="020F0600000000000000" pitchFamily="50" charset="-128"/>
                <a:ea typeface="HG丸ｺﾞｼｯｸM-PRO" panose="020F0600000000000000" pitchFamily="50" charset="-128"/>
              </a:rPr>
              <a:t>Ｗ</a:t>
            </a:r>
            <a:r>
              <a:rPr lang="en-US" altLang="ja-JP" i="1" dirty="0" smtClean="0">
                <a:latin typeface="HG丸ｺﾞｼｯｸM-PRO" panose="020F0600000000000000" pitchFamily="50" charset="-128"/>
                <a:ea typeface="HG丸ｺﾞｼｯｸM-PRO" panose="020F0600000000000000" pitchFamily="50" charset="-128"/>
              </a:rPr>
              <a:t>MG</a:t>
            </a:r>
            <a:r>
              <a:rPr lang="ja-JP" altLang="en-US" i="1" dirty="0" smtClean="0">
                <a:latin typeface="HG丸ｺﾞｼｯｸM-PRO" panose="020F0600000000000000" pitchFamily="50" charset="-128"/>
                <a:ea typeface="HG丸ｺﾞｼｯｸM-PRO" panose="020F0600000000000000" pitchFamily="50" charset="-128"/>
              </a:rPr>
              <a:t>との関連性は？</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p:cNvSpPr>
            <a:spLocks noGrp="1"/>
          </p:cNvSpPr>
          <p:nvPr>
            <p:ph type="sldNum" sz="quarter" idx="12"/>
          </p:nvPr>
        </p:nvSpPr>
        <p:spPr>
          <a:xfrm>
            <a:off x="8627806" y="6400800"/>
            <a:ext cx="522908" cy="457200"/>
          </a:xfrm>
        </p:spPr>
        <p:txBody>
          <a:bodyPr/>
          <a:lstStyle/>
          <a:p>
            <a:pPr>
              <a:defRPr/>
            </a:pPr>
            <a:fld id="{D5D38110-F264-4FBF-986A-2A6E616DAD57}" type="slidenum">
              <a:rPr lang="ja-JP" altLang="en-US" sz="1800" b="1" i="1" smtClean="0">
                <a:solidFill>
                  <a:srgbClr val="000000"/>
                </a:solidFill>
                <a:latin typeface="HG丸ｺﾞｼｯｸM-PRO" panose="020F0600000000000000" pitchFamily="50" charset="-128"/>
                <a:ea typeface="HG丸ｺﾞｼｯｸM-PRO" panose="020F0600000000000000" pitchFamily="50" charset="-128"/>
              </a:rPr>
              <a:pPr>
                <a:defRPr/>
              </a:pPr>
              <a:t>9</a:t>
            </a:fld>
            <a:endParaRPr lang="en-US" altLang="ja-JP" sz="1800" b="1" i="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2933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Crayons</Template>
  <TotalTime>7854</TotalTime>
  <Words>208</Words>
  <Application>Microsoft Office PowerPoint</Application>
  <PresentationFormat>画面に合わせる (4:3)</PresentationFormat>
  <Paragraphs>204</Paragraphs>
  <Slides>20</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HG丸ｺﾞｼｯｸM-PRO</vt:lpstr>
      <vt:lpstr>ＭＳ Ｐゴシック</vt:lpstr>
      <vt:lpstr>ＭＳ ゴシック</vt:lpstr>
      <vt:lpstr>Arial</vt:lpstr>
      <vt:lpstr>Calibri</vt:lpstr>
      <vt:lpstr>Comic Sans MS</vt:lpstr>
      <vt:lpstr>Crayons</vt:lpstr>
      <vt:lpstr>島しょ部の活性化を狙った 瀬戸内海縦断OWSの提案 </vt:lpstr>
      <vt:lpstr>　与えられた企画趣旨の吟味 </vt:lpstr>
      <vt:lpstr>　発表の流れ </vt:lpstr>
      <vt:lpstr>1.着想に至った経緯は？ </vt:lpstr>
      <vt:lpstr>2.ＯＷＳとは？ </vt:lpstr>
      <vt:lpstr>3.ワンウェイスイムとは？ </vt:lpstr>
      <vt:lpstr>4.どんな効果が期待できる？ </vt:lpstr>
      <vt:lpstr>舞台となる備讃瀬戸地域</vt:lpstr>
      <vt:lpstr>5.ＷMGとの関連性は？ </vt:lpstr>
      <vt:lpstr>6.どんな形式が考えられる？ </vt:lpstr>
      <vt:lpstr>7.実現に至るまでには？ </vt:lpstr>
      <vt:lpstr>8-1.実現可能性を探る① </vt:lpstr>
      <vt:lpstr>8-2.実現可能性を探る② </vt:lpstr>
      <vt:lpstr>8-3.実現可能性を探る③ </vt:lpstr>
      <vt:lpstr>備讃瀬戸東航路との関係</vt:lpstr>
      <vt:lpstr>8-4.実現可能性を探る④ </vt:lpstr>
      <vt:lpstr>9.総括 </vt:lpstr>
      <vt:lpstr>10.今後のスケジュール </vt:lpstr>
      <vt:lpstr>主な参考文献・ＵＲＬ </vt:lpstr>
      <vt:lpstr>終了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2014OC</dc:title>
  <dc:creator>正岡 利朗</dc:creator>
  <cp:lastModifiedBy>masaoka</cp:lastModifiedBy>
  <cp:revision>526</cp:revision>
  <cp:lastPrinted>2017-01-25T06:41:41Z</cp:lastPrinted>
  <dcterms:created xsi:type="dcterms:W3CDTF">2005-09-13T07:24:26Z</dcterms:created>
  <dcterms:modified xsi:type="dcterms:W3CDTF">2017-01-25T07:26:19Z</dcterms:modified>
</cp:coreProperties>
</file>